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8"/>
  </p:notes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4AA7C2-E8DC-467C-9833-F833067453C2}" type="datetimeFigureOut">
              <a:rPr lang="en-US" smtClean="0"/>
              <a:pPr/>
              <a:t>12/15/2016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1A8E8C-7000-4BD7-A278-0C135579044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3350BE-36FB-48B8-BC3B-BF82FA8A4B16}" type="datetime1">
              <a:rPr lang="en-US" smtClean="0"/>
              <a:pPr/>
              <a:t>12/15/2016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8D951-FD7A-4EA6-9971-BA4650F5F282}" type="datetime1">
              <a:rPr lang="en-US" smtClean="0"/>
              <a:pPr/>
              <a:t>12/15/2016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7DDA1A-1160-4810-A009-9384DF143964}" type="datetime1">
              <a:rPr lang="en-US" smtClean="0"/>
              <a:pPr/>
              <a:t>12/15/2016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4B8CA7-DF52-4574-B28B-BF67C425F74E}" type="datetime1">
              <a:rPr lang="en-US" smtClean="0"/>
              <a:pPr/>
              <a:t>12/15/2016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6F388C-ACCE-4EF5-AD2C-86A2C6495869}" type="datetime1">
              <a:rPr lang="en-US" smtClean="0"/>
              <a:pPr/>
              <a:t>12/15/2016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02A2DB-E9A4-4F11-9A97-3D805873123B}" type="datetime1">
              <a:rPr lang="en-US" smtClean="0"/>
              <a:pPr/>
              <a:t>12/15/2016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5D039D-4B07-4C92-99B2-D30586816A68}" type="datetime1">
              <a:rPr lang="en-US" smtClean="0"/>
              <a:pPr/>
              <a:t>12/15/2016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D8C0F6-D106-4D90-B6A1-515B7FD8F0C8}" type="datetime1">
              <a:rPr lang="en-US" smtClean="0"/>
              <a:pPr/>
              <a:t>12/15/2016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B9723-2437-47C8-833A-EDB2EBB6A5A1}" type="datetime1">
              <a:rPr lang="en-US" smtClean="0"/>
              <a:pPr/>
              <a:t>12/15/2016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5C9E6-3B8B-4571-9128-858A99C98B86}" type="datetime1">
              <a:rPr lang="en-US" smtClean="0"/>
              <a:pPr/>
              <a:t>12/15/2016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4141EB-C6BD-49FF-BC05-BF0312C62789}" type="datetime1">
              <a:rPr lang="en-US" smtClean="0"/>
              <a:pPr/>
              <a:t>12/15/2016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1E575-74B0-4F22-8519-3F96FB7A2B3A}" type="datetime1">
              <a:rPr lang="en-US" smtClean="0"/>
              <a:pPr/>
              <a:t>12/15/2016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ec.europa.eu/programmes/erasmus-plus/tools/distance_en.htm"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s://mail.elfak.ni.ac.rs/owa/redir.aspx?C=wAprffpxVE-6G6RsUM9gKtKTKSbv4tII6sNFMu706UE8ML-HcVCp25md0Ush7JvEqIb4wJ-ccMI.&amp;URL=mailto:sasa.s.nikolic@elfak.ni.ac.rs" TargetMode="External"/><Relationship Id="rId4" Type="http://schemas.openxmlformats.org/officeDocument/2006/relationships/hyperlink" Target="mailto:natriskuni@gmail.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ec.europa.eu/budget/contracts_grants/info_contracts/inforeuro/inforeuro_en.cf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final_color.jpg"/>
          <p:cNvPicPr>
            <a:picLocks noChangeAspect="1"/>
          </p:cNvPicPr>
          <p:nvPr/>
        </p:nvPicPr>
        <p:blipFill>
          <a:blip r:embed="rId2" cstate="print"/>
          <a:stretch>
            <a:fillRect/>
          </a:stretch>
        </p:blipFill>
        <p:spPr>
          <a:xfrm>
            <a:off x="0" y="0"/>
            <a:ext cx="1447800" cy="685800"/>
          </a:xfrm>
          <a:prstGeom prst="rect">
            <a:avLst/>
          </a:prstGeom>
        </p:spPr>
      </p:pic>
      <p:sp>
        <p:nvSpPr>
          <p:cNvPr id="2" name="Title 1"/>
          <p:cNvSpPr>
            <a:spLocks noGrp="1"/>
          </p:cNvSpPr>
          <p:nvPr>
            <p:ph type="ctrTitle"/>
          </p:nvPr>
        </p:nvSpPr>
        <p:spPr>
          <a:xfrm>
            <a:off x="621506" y="609601"/>
            <a:ext cx="7772400" cy="457200"/>
          </a:xfrm>
        </p:spPr>
        <p:txBody>
          <a:bodyPr>
            <a:normAutofit fontScale="90000"/>
          </a:bodyPr>
          <a:lstStyle/>
          <a:p>
            <a:r>
              <a:rPr lang="en-US" sz="1800" dirty="0" smtClean="0">
                <a:solidFill>
                  <a:srgbClr val="002060"/>
                </a:solidFill>
                <a:latin typeface="Book Antiqua" panose="02040602050305030304" pitchFamily="18" charset="0"/>
              </a:rPr>
              <a:t>Development of master curricula for natural disasters risk management in Western Balkan countries</a:t>
            </a:r>
            <a:endParaRPr lang="bs-Latn-BA" sz="1800" dirty="0">
              <a:solidFill>
                <a:srgbClr val="002060"/>
              </a:solidFill>
              <a:latin typeface="Book Antiqua" panose="02040602050305030304" pitchFamily="18" charset="0"/>
            </a:endParaRPr>
          </a:p>
        </p:txBody>
      </p:sp>
      <p:sp>
        <p:nvSpPr>
          <p:cNvPr id="3" name="Subtitle 2"/>
          <p:cNvSpPr>
            <a:spLocks noGrp="1"/>
          </p:cNvSpPr>
          <p:nvPr>
            <p:ph type="subTitle" idx="1"/>
          </p:nvPr>
        </p:nvSpPr>
        <p:spPr>
          <a:xfrm>
            <a:off x="457200" y="1524000"/>
            <a:ext cx="7924800" cy="1143000"/>
          </a:xfrm>
        </p:spPr>
        <p:txBody>
          <a:bodyPr/>
          <a:lstStyle/>
          <a:p>
            <a:r>
              <a:rPr lang="en-US" dirty="0" smtClean="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t>Project finance and financial reporting</a:t>
            </a:r>
            <a:endParaRPr lang="bs-Latn-BA" dirty="0" smtClean="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endParaRPr>
          </a:p>
          <a:p>
            <a:endParaRPr lang="bs-Latn-BA"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endParaRPr>
          </a:p>
        </p:txBody>
      </p:sp>
      <p:cxnSp>
        <p:nvCxnSpPr>
          <p:cNvPr id="5" name="Straight Connector 4"/>
          <p:cNvCxnSpPr/>
          <p:nvPr/>
        </p:nvCxnSpPr>
        <p:spPr>
          <a:xfrm>
            <a:off x="0" y="10668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685800" y="2667000"/>
            <a:ext cx="7772400" cy="838200"/>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800" dirty="0" smtClean="0">
                <a:solidFill>
                  <a:srgbClr val="002060"/>
                </a:solidFill>
                <a:latin typeface="Book Antiqua" panose="02040602050305030304" pitchFamily="18" charset="0"/>
              </a:rPr>
              <a:t>Dr. </a:t>
            </a:r>
            <a:r>
              <a:rPr lang="en-US" sz="1800" dirty="0" err="1" smtClean="0">
                <a:solidFill>
                  <a:srgbClr val="002060"/>
                </a:solidFill>
                <a:latin typeface="Book Antiqua" panose="02040602050305030304" pitchFamily="18" charset="0"/>
              </a:rPr>
              <a:t>Saša</a:t>
            </a:r>
            <a:r>
              <a:rPr lang="en-US" sz="1800" dirty="0" smtClean="0">
                <a:solidFill>
                  <a:srgbClr val="002060"/>
                </a:solidFill>
                <a:latin typeface="Book Antiqua" panose="02040602050305030304" pitchFamily="18" charset="0"/>
              </a:rPr>
              <a:t> S. </a:t>
            </a:r>
            <a:r>
              <a:rPr lang="en-US" sz="1800" dirty="0" err="1" smtClean="0">
                <a:solidFill>
                  <a:srgbClr val="002060"/>
                </a:solidFill>
                <a:latin typeface="Book Antiqua" panose="02040602050305030304" pitchFamily="18" charset="0"/>
              </a:rPr>
              <a:t>Nikolić</a:t>
            </a:r>
            <a:endParaRPr lang="en-US" sz="1800" dirty="0" smtClean="0">
              <a:solidFill>
                <a:srgbClr val="002060"/>
              </a:solidFill>
              <a:latin typeface="Book Antiqua" panose="02040602050305030304" pitchFamily="18" charset="0"/>
            </a:endParaRPr>
          </a:p>
          <a:p>
            <a:endParaRPr lang="en-US" sz="1800" dirty="0" smtClean="0">
              <a:solidFill>
                <a:srgbClr val="002060"/>
              </a:solidFill>
              <a:latin typeface="Book Antiqua" panose="02040602050305030304" pitchFamily="18" charset="0"/>
            </a:endParaRPr>
          </a:p>
          <a:p>
            <a:r>
              <a:rPr lang="en-US" sz="1800" dirty="0" smtClean="0">
                <a:solidFill>
                  <a:srgbClr val="002060"/>
                </a:solidFill>
                <a:latin typeface="Book Antiqua" panose="02040602050305030304" pitchFamily="18" charset="0"/>
              </a:rPr>
              <a:t>University of </a:t>
            </a:r>
            <a:r>
              <a:rPr lang="en-US" sz="1800" dirty="0" err="1" smtClean="0">
                <a:solidFill>
                  <a:srgbClr val="002060"/>
                </a:solidFill>
                <a:latin typeface="Book Antiqua" panose="02040602050305030304" pitchFamily="18" charset="0"/>
              </a:rPr>
              <a:t>Niš</a:t>
            </a:r>
            <a:endParaRPr lang="bs-Latn-BA" sz="1800" dirty="0">
              <a:solidFill>
                <a:srgbClr val="002060"/>
              </a:solidFill>
              <a:latin typeface="Book Antiqua" panose="02040602050305030304" pitchFamily="18" charset="0"/>
            </a:endParaRPr>
          </a:p>
        </p:txBody>
      </p:sp>
      <p:sp>
        <p:nvSpPr>
          <p:cNvPr id="9" name="Title 1"/>
          <p:cNvSpPr txBox="1">
            <a:spLocks/>
          </p:cNvSpPr>
          <p:nvPr/>
        </p:nvSpPr>
        <p:spPr>
          <a:xfrm>
            <a:off x="685800" y="4953000"/>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800" dirty="0" smtClean="0">
                <a:solidFill>
                  <a:srgbClr val="002060"/>
                </a:solidFill>
                <a:latin typeface="Book Antiqua" pitchFamily="18" charset="0"/>
              </a:rPr>
              <a:t>Kick-off meeting</a:t>
            </a:r>
            <a:r>
              <a:rPr lang="sr-Latn-BA" sz="1800" dirty="0" smtClean="0">
                <a:solidFill>
                  <a:srgbClr val="002060"/>
                </a:solidFill>
                <a:latin typeface="Book Antiqua" pitchFamily="18" charset="0"/>
              </a:rPr>
              <a:t>/ </a:t>
            </a:r>
            <a:r>
              <a:rPr lang="en-US" sz="1800" dirty="0" smtClean="0">
                <a:solidFill>
                  <a:srgbClr val="002060"/>
                </a:solidFill>
                <a:latin typeface="Book Antiqua" pitchFamily="18" charset="0"/>
              </a:rPr>
              <a:t>15.-16. December 2016. Ni</a:t>
            </a:r>
            <a:r>
              <a:rPr lang="sr-Latn-CS" sz="1800" dirty="0" smtClean="0">
                <a:solidFill>
                  <a:srgbClr val="002060"/>
                </a:solidFill>
                <a:latin typeface="Book Antiqua" pitchFamily="18" charset="0"/>
              </a:rPr>
              <a:t>š, Serbia</a:t>
            </a:r>
            <a:endParaRPr lang="bs-Latn-BA" sz="1800" dirty="0" smtClean="0">
              <a:solidFill>
                <a:srgbClr val="002060"/>
              </a:solidFill>
              <a:latin typeface="Book Antiqua" pitchFamily="18" charset="0"/>
            </a:endParaRPr>
          </a:p>
          <a:p>
            <a:endParaRPr lang="bs-Latn-BA" sz="1800" dirty="0">
              <a:solidFill>
                <a:srgbClr val="002060"/>
              </a:solidFill>
              <a:latin typeface="Book Antiqua" panose="02040602050305030304" pitchFamily="18" charset="0"/>
            </a:endParaRPr>
          </a:p>
        </p:txBody>
      </p:sp>
      <p:sp>
        <p:nvSpPr>
          <p:cNvPr id="11" name="Title 1"/>
          <p:cNvSpPr txBox="1">
            <a:spLocks/>
          </p:cNvSpPr>
          <p:nvPr/>
        </p:nvSpPr>
        <p:spPr>
          <a:xfrm>
            <a:off x="3352800" y="3733800"/>
            <a:ext cx="2325688" cy="1295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bs-Latn-BA" sz="1800" dirty="0">
              <a:solidFill>
                <a:srgbClr val="002060"/>
              </a:solidFill>
              <a:latin typeface="Book Antiqua" panose="02040602050305030304" pitchFamily="18" charset="0"/>
            </a:endParaRPr>
          </a:p>
        </p:txBody>
      </p:sp>
      <p:sp>
        <p:nvSpPr>
          <p:cNvPr id="13" name="Text Box 2"/>
          <p:cNvSpPr txBox="1">
            <a:spLocks noChangeArrowheads="1"/>
          </p:cNvSpPr>
          <p:nvPr/>
        </p:nvSpPr>
        <p:spPr bwMode="auto">
          <a:xfrm>
            <a:off x="0" y="6057781"/>
            <a:ext cx="9144000" cy="800219"/>
          </a:xfrm>
          <a:prstGeom prst="rect">
            <a:avLst/>
          </a:prstGeom>
          <a:solidFill>
            <a:schemeClr val="accent6">
              <a:lumMod val="20000"/>
              <a:lumOff val="80000"/>
            </a:schemeClr>
          </a:solidFill>
          <a:ln w="9525">
            <a:solidFill>
              <a:srgbClr val="FF0000"/>
            </a:solidFill>
            <a:miter lim="800000"/>
            <a:headEnd/>
            <a:tailEnd/>
          </a:ln>
        </p:spPr>
        <p:txBody>
          <a:bodyPr rot="0" vert="horz" wrap="square" lIns="91440" tIns="45720" rIns="91440" bIns="45720" anchor="t" anchorCtr="0">
            <a:spAutoFit/>
          </a:bodyPr>
          <a:lstStyle/>
          <a:p>
            <a:pPr algn="ctr">
              <a:spcAft>
                <a:spcPts val="0"/>
              </a:spcAft>
            </a:pPr>
            <a:r>
              <a:rPr lang="en-US" sz="1200" dirty="0">
                <a:effectLst/>
                <a:latin typeface="Book Antiqua"/>
                <a:ea typeface="Calibri"/>
                <a:cs typeface="Times New Roman"/>
              </a:rPr>
              <a:t>Project number:  </a:t>
            </a:r>
            <a:r>
              <a:rPr lang="x-none" sz="1200" smtClean="0">
                <a:effectLst/>
                <a:latin typeface="Book Antiqua"/>
                <a:ea typeface="Calibri"/>
                <a:cs typeface="Times New Roman"/>
              </a:rPr>
              <a:t>5</a:t>
            </a:r>
            <a:r>
              <a:rPr lang="en-US" sz="1200" smtClean="0">
                <a:latin typeface="Book Antiqua"/>
                <a:ea typeface="Calibri"/>
                <a:cs typeface="Times New Roman"/>
              </a:rPr>
              <a:t>73806-EPP-1-2016-1-RS-EPPKA2-CBHE-JP</a:t>
            </a:r>
            <a:endParaRPr lang="bs-Latn-BA" sz="1200" dirty="0">
              <a:latin typeface="Book Antiqua"/>
              <a:ea typeface="Calibri"/>
              <a:cs typeface="Times New Roman"/>
            </a:endParaRPr>
          </a:p>
          <a:p>
            <a:pPr>
              <a:spcAft>
                <a:spcPts val="0"/>
              </a:spcAft>
            </a:pPr>
            <a:r>
              <a:rPr lang="en-US" sz="1200" dirty="0">
                <a:effectLst/>
                <a:latin typeface="Book Antiqua"/>
                <a:ea typeface="Calibri"/>
                <a:cs typeface="Times New Roman"/>
              </a:rPr>
              <a:t> </a:t>
            </a:r>
            <a:endParaRPr lang="bs-Latn-BA" sz="1200" dirty="0">
              <a:effectLst/>
              <a:latin typeface="Book Antiqua"/>
              <a:ea typeface="Calibri"/>
              <a:cs typeface="Times New Roman"/>
            </a:endParaRPr>
          </a:p>
          <a:p>
            <a:pPr algn="just">
              <a:spcAft>
                <a:spcPts val="0"/>
              </a:spcAft>
            </a:pPr>
            <a:r>
              <a:rPr lang="bs-Latn-BA" sz="1100" i="1" dirty="0">
                <a:effectLst/>
                <a:latin typeface="Book Antiqua"/>
                <a:ea typeface="Calibri"/>
                <a:cs typeface="Times New Roman"/>
              </a:rPr>
              <a:t>"This project has been funded with support from the European Commission. This publication </a:t>
            </a:r>
            <a:r>
              <a:rPr lang="bs-Latn-BA" sz="1100" i="1" dirty="0" smtClean="0">
                <a:effectLst/>
                <a:latin typeface="Book Antiqua"/>
                <a:ea typeface="Calibri"/>
                <a:cs typeface="Times New Roman"/>
              </a:rPr>
              <a:t>reflects </a:t>
            </a:r>
            <a:r>
              <a:rPr lang="bs-Latn-BA" sz="1100" i="1" dirty="0">
                <a:effectLst/>
                <a:latin typeface="Book Antiqua"/>
                <a:ea typeface="Calibri"/>
                <a:cs typeface="Times New Roman"/>
              </a:rPr>
              <a:t>the views only of the author, and the Commission cannot be held responsible for any use which may be made of the information contained therein"</a:t>
            </a:r>
            <a:endParaRPr lang="bs-Latn-BA" sz="1200" dirty="0">
              <a:effectLst/>
              <a:latin typeface="Book Antiqua"/>
              <a:ea typeface="Calibri"/>
              <a:cs typeface="Times New Roman"/>
            </a:endParaRPr>
          </a:p>
        </p:txBody>
      </p:sp>
      <p:pic>
        <p:nvPicPr>
          <p:cNvPr id="15" name="Picture 14" descr="eu_flag_co_funded_pos_[rgb]_right.jpg"/>
          <p:cNvPicPr/>
          <p:nvPr/>
        </p:nvPicPr>
        <p:blipFill>
          <a:blip r:embed="rId3" cstate="print"/>
          <a:stretch>
            <a:fillRect/>
          </a:stretch>
        </p:blipFill>
        <p:spPr>
          <a:xfrm>
            <a:off x="7467600" y="152400"/>
            <a:ext cx="1676400" cy="409575"/>
          </a:xfrm>
          <a:prstGeom prst="rect">
            <a:avLst/>
          </a:prstGeom>
        </p:spPr>
      </p:pic>
      <p:pic>
        <p:nvPicPr>
          <p:cNvPr id="12" name="Picture 2" descr="grb"/>
          <p:cNvPicPr>
            <a:picLocks noChangeAspect="1" noChangeArrowheads="1"/>
          </p:cNvPicPr>
          <p:nvPr/>
        </p:nvPicPr>
        <p:blipFill>
          <a:blip r:embed="rId4"/>
          <a:srcRect/>
          <a:stretch>
            <a:fillRect/>
          </a:stretch>
        </p:blipFill>
        <p:spPr bwMode="auto">
          <a:xfrm>
            <a:off x="4038600" y="3662363"/>
            <a:ext cx="1295400" cy="1266825"/>
          </a:xfrm>
          <a:prstGeom prst="rect">
            <a:avLst/>
          </a:prstGeom>
          <a:noFill/>
          <a:ln w="9525">
            <a:noFill/>
            <a:miter lim="800000"/>
            <a:headEnd/>
            <a:tailEnd/>
          </a:ln>
        </p:spPr>
      </p:pic>
    </p:spTree>
    <p:extLst>
      <p:ext uri="{BB962C8B-B14F-4D97-AF65-F5344CB8AC3E}">
        <p14:creationId xmlns:p14="http://schemas.microsoft.com/office/powerpoint/2010/main" xmlns="" val="9539554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10</a:t>
            </a:fld>
            <a:endParaRPr lang="en-US"/>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8" name="Text Box 10"/>
          <p:cNvSpPr txBox="1">
            <a:spLocks noChangeArrowheads="1"/>
          </p:cNvSpPr>
          <p:nvPr/>
        </p:nvSpPr>
        <p:spPr bwMode="auto">
          <a:xfrm>
            <a:off x="285750" y="1071563"/>
            <a:ext cx="8858250" cy="4554537"/>
          </a:xfrm>
          <a:prstGeom prst="rect">
            <a:avLst/>
          </a:prstGeom>
          <a:noFill/>
          <a:ln w="9525">
            <a:noFill/>
            <a:miter lim="800000"/>
            <a:headEnd/>
            <a:tailEnd/>
          </a:ln>
        </p:spPr>
        <p:txBody>
          <a:bodyPr>
            <a:spAutoFit/>
          </a:bodyPr>
          <a:lstStyle/>
          <a:p>
            <a:pPr fontAlgn="auto">
              <a:spcBef>
                <a:spcPts val="0"/>
              </a:spcBef>
              <a:spcAft>
                <a:spcPts val="0"/>
              </a:spcAft>
              <a:defRPr/>
            </a:pPr>
            <a:r>
              <a:rPr lang="nl-BE" sz="2800" b="1" dirty="0">
                <a:latin typeface="Times New Roman" pitchFamily="18" charset="0"/>
                <a:cs typeface="Times New Roman" pitchFamily="18" charset="0"/>
              </a:rPr>
              <a:t>Staff Costs - Supporting documents</a:t>
            </a:r>
          </a:p>
          <a:p>
            <a:pPr fontAlgn="auto">
              <a:spcBef>
                <a:spcPts val="0"/>
              </a:spcBef>
              <a:spcAft>
                <a:spcPts val="0"/>
              </a:spcAft>
              <a:defRPr/>
            </a:pPr>
            <a:endParaRPr lang="nl-BE" sz="2800" b="1" dirty="0">
              <a:latin typeface="Times New Roman" pitchFamily="18" charset="0"/>
              <a:cs typeface="Times New Roman" pitchFamily="18" charset="0"/>
            </a:endParaRPr>
          </a:p>
          <a:p>
            <a:pPr eaLnBrk="0" fontAlgn="auto" hangingPunct="0">
              <a:spcBef>
                <a:spcPct val="20000"/>
              </a:spcBef>
              <a:spcAft>
                <a:spcPts val="0"/>
              </a:spcAft>
              <a:defRPr/>
            </a:pPr>
            <a:r>
              <a:rPr lang="en-US" sz="2000" b="1" u="sng" kern="0" dirty="0">
                <a:latin typeface="Times New Roman" pitchFamily="18" charset="0"/>
                <a:cs typeface="Times New Roman" pitchFamily="18" charset="0"/>
              </a:rPr>
              <a:t>Staff </a:t>
            </a:r>
            <a:r>
              <a:rPr lang="x-none" sz="2000" b="1" u="sng" kern="0">
                <a:latin typeface="Times New Roman" pitchFamily="18" charset="0"/>
                <a:cs typeface="Times New Roman" pitchFamily="18" charset="0"/>
              </a:rPr>
              <a:t>Convention Form</a:t>
            </a:r>
          </a:p>
          <a:p>
            <a:pPr marL="342900" indent="-342900" eaLnBrk="0" fontAlgn="auto" hangingPunct="0">
              <a:spcBef>
                <a:spcPct val="20000"/>
              </a:spcBef>
              <a:spcAft>
                <a:spcPts val="0"/>
              </a:spcAft>
              <a:buFontTx/>
              <a:buChar char="•"/>
              <a:defRPr/>
            </a:pPr>
            <a:r>
              <a:rPr lang="x-none" sz="2000" kern="0">
                <a:latin typeface="Times New Roman" pitchFamily="18" charset="0"/>
                <a:cs typeface="Times New Roman" pitchFamily="18" charset="0"/>
              </a:rPr>
              <a:t>signed by task performer, </a:t>
            </a:r>
          </a:p>
          <a:p>
            <a:pPr marL="342900" indent="-342900" eaLnBrk="0" fontAlgn="auto" hangingPunct="0">
              <a:spcBef>
                <a:spcPct val="20000"/>
              </a:spcBef>
              <a:spcAft>
                <a:spcPts val="0"/>
              </a:spcAft>
              <a:buFontTx/>
              <a:buChar char="•"/>
              <a:defRPr/>
            </a:pPr>
            <a:r>
              <a:rPr lang="x-none" sz="2000" kern="0">
                <a:latin typeface="Times New Roman" pitchFamily="18" charset="0"/>
                <a:cs typeface="Times New Roman" pitchFamily="18" charset="0"/>
              </a:rPr>
              <a:t>signed and stamped by the person responsible (e.g. Rector, </a:t>
            </a:r>
            <a:r>
              <a:rPr lang="en-US" sz="2000" kern="0" dirty="0" smtClean="0">
                <a:latin typeface="Times New Roman" pitchFamily="18" charset="0"/>
                <a:cs typeface="Times New Roman" pitchFamily="18" charset="0"/>
              </a:rPr>
              <a:t>V</a:t>
            </a:r>
            <a:r>
              <a:rPr lang="x-none" sz="2000" kern="0" smtClean="0">
                <a:latin typeface="Times New Roman" pitchFamily="18" charset="0"/>
                <a:cs typeface="Times New Roman" pitchFamily="18" charset="0"/>
              </a:rPr>
              <a:t>ice-rector</a:t>
            </a:r>
            <a:r>
              <a:rPr lang="x-none" sz="2000" kern="0">
                <a:latin typeface="Times New Roman" pitchFamily="18" charset="0"/>
                <a:cs typeface="Times New Roman" pitchFamily="18" charset="0"/>
              </a:rPr>
              <a:t>)</a:t>
            </a:r>
          </a:p>
          <a:p>
            <a:pPr marL="342900" indent="-342900" eaLnBrk="0" fontAlgn="auto" hangingPunct="0">
              <a:spcBef>
                <a:spcPct val="20000"/>
              </a:spcBef>
              <a:spcAft>
                <a:spcPts val="0"/>
              </a:spcAft>
              <a:buFontTx/>
              <a:buChar char="•"/>
              <a:defRPr/>
            </a:pPr>
            <a:r>
              <a:rPr lang="x-none" sz="2000" kern="0">
                <a:latin typeface="Times New Roman" pitchFamily="18" charset="0"/>
                <a:cs typeface="Times New Roman" pitchFamily="18" charset="0"/>
              </a:rPr>
              <a:t>For different staff categories, </a:t>
            </a:r>
            <a:r>
              <a:rPr lang="x-none" sz="2000" b="1" u="sng" kern="0">
                <a:latin typeface="Times New Roman" pitchFamily="18" charset="0"/>
                <a:cs typeface="Times New Roman" pitchFamily="18" charset="0"/>
              </a:rPr>
              <a:t>separate convention forms</a:t>
            </a:r>
          </a:p>
          <a:p>
            <a:pPr eaLnBrk="0" fontAlgn="auto" hangingPunct="0">
              <a:spcBef>
                <a:spcPct val="20000"/>
              </a:spcBef>
              <a:spcAft>
                <a:spcPts val="0"/>
              </a:spcAft>
              <a:defRPr/>
            </a:pPr>
            <a:r>
              <a:rPr lang="x-none" sz="2000" b="1" u="sng" kern="0">
                <a:latin typeface="Times New Roman" pitchFamily="18" charset="0"/>
                <a:cs typeface="Times New Roman" pitchFamily="18" charset="0"/>
              </a:rPr>
              <a:t>Time sheet</a:t>
            </a:r>
          </a:p>
          <a:p>
            <a:pPr marL="342900" indent="-342900" eaLnBrk="0" fontAlgn="auto" hangingPunct="0">
              <a:spcBef>
                <a:spcPct val="20000"/>
              </a:spcBef>
              <a:spcAft>
                <a:spcPts val="0"/>
              </a:spcAft>
              <a:buFontTx/>
              <a:buChar char="•"/>
              <a:defRPr/>
            </a:pPr>
            <a:r>
              <a:rPr lang="x-none" sz="2000" kern="0">
                <a:latin typeface="Times New Roman" pitchFamily="18" charset="0"/>
                <a:cs typeface="Times New Roman" pitchFamily="18" charset="0"/>
              </a:rPr>
              <a:t>indicating date of the service provided</a:t>
            </a:r>
          </a:p>
          <a:p>
            <a:pPr marL="342900" indent="-342900" eaLnBrk="0" fontAlgn="auto" hangingPunct="0">
              <a:spcBef>
                <a:spcPct val="20000"/>
              </a:spcBef>
              <a:spcAft>
                <a:spcPts val="0"/>
              </a:spcAft>
              <a:buFontTx/>
              <a:buChar char="•"/>
              <a:defRPr/>
            </a:pPr>
            <a:r>
              <a:rPr lang="x-none" sz="2000" kern="0">
                <a:latin typeface="Times New Roman" pitchFamily="18" charset="0"/>
                <a:cs typeface="Times New Roman" pitchFamily="18" charset="0"/>
              </a:rPr>
              <a:t>indicating number of days worked</a:t>
            </a:r>
          </a:p>
          <a:p>
            <a:pPr marL="342900" indent="-342900" eaLnBrk="0" fontAlgn="auto" hangingPunct="0">
              <a:spcBef>
                <a:spcPct val="20000"/>
              </a:spcBef>
              <a:spcAft>
                <a:spcPts val="0"/>
              </a:spcAft>
              <a:buFontTx/>
              <a:buChar char="•"/>
              <a:defRPr/>
            </a:pPr>
            <a:r>
              <a:rPr lang="x-none" sz="2000" kern="0">
                <a:latin typeface="Times New Roman" pitchFamily="18" charset="0"/>
                <a:cs typeface="Times New Roman" pitchFamily="18" charset="0"/>
              </a:rPr>
              <a:t>indicating the task performed</a:t>
            </a:r>
          </a:p>
          <a:p>
            <a:pPr marL="342900" indent="-342900" eaLnBrk="0" fontAlgn="auto" hangingPunct="0">
              <a:spcBef>
                <a:spcPct val="20000"/>
              </a:spcBef>
              <a:spcAft>
                <a:spcPts val="0"/>
              </a:spcAft>
              <a:buFontTx/>
              <a:buChar char="•"/>
              <a:defRPr/>
            </a:pPr>
            <a:r>
              <a:rPr lang="x-none" sz="2000" kern="0">
                <a:latin typeface="Times New Roman" pitchFamily="18" charset="0"/>
                <a:cs typeface="Times New Roman" pitchFamily="18" charset="0"/>
              </a:rPr>
              <a:t>signed by task performer and by the person responsible</a:t>
            </a:r>
            <a:endParaRPr lang="en-US" sz="2000" kern="0" dirty="0">
              <a:latin typeface="Times New Roman" pitchFamily="18" charset="0"/>
              <a:cs typeface="Times New Roman" pitchFamily="18" charset="0"/>
            </a:endParaRPr>
          </a:p>
          <a:p>
            <a:pPr fontAlgn="auto">
              <a:spcBef>
                <a:spcPts val="0"/>
              </a:spcBef>
              <a:spcAft>
                <a:spcPts val="0"/>
              </a:spcAft>
              <a:defRPr/>
            </a:pPr>
            <a:endParaRPr lang="nl-BE" dirty="0">
              <a:latin typeface="Times New Roman" pitchFamily="18" charset="0"/>
              <a:cs typeface="Times New Roman" pitchFamily="18" charset="0"/>
            </a:endParaRPr>
          </a:p>
        </p:txBody>
      </p:sp>
    </p:spTree>
    <p:extLst>
      <p:ext uri="{BB962C8B-B14F-4D97-AF65-F5344CB8AC3E}">
        <p14:creationId xmlns:p14="http://schemas.microsoft.com/office/powerpoint/2010/main" xmlns="" val="5182875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11</a:t>
            </a:fld>
            <a:endParaRPr lang="en-US"/>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8" name="Title 1"/>
          <p:cNvSpPr txBox="1">
            <a:spLocks/>
          </p:cNvSpPr>
          <p:nvPr/>
        </p:nvSpPr>
        <p:spPr>
          <a:xfrm>
            <a:off x="457200" y="914400"/>
            <a:ext cx="8229600" cy="990600"/>
          </a:xfrm>
          <a:prstGeom prst="rect">
            <a:avLst/>
          </a:prstGeom>
        </p:spPr>
        <p:txBody>
          <a:bodyPr/>
          <a:lstStyle/>
          <a:p>
            <a:pPr eaLnBrk="0" fontAlgn="auto" hangingPunct="0">
              <a:spcBef>
                <a:spcPts val="0"/>
              </a:spcBef>
              <a:spcAft>
                <a:spcPts val="0"/>
              </a:spcAft>
              <a:defRPr/>
            </a:pPr>
            <a:r>
              <a:rPr lang="en-US" sz="2800" b="1" kern="0" dirty="0">
                <a:latin typeface="Times New Roman" pitchFamily="18" charset="0"/>
                <a:ea typeface="+mj-ea"/>
                <a:cs typeface="Times New Roman" pitchFamily="18" charset="0"/>
              </a:rPr>
              <a:t>Staff </a:t>
            </a:r>
            <a:r>
              <a:rPr lang="en-US" sz="2800" b="1" kern="0" dirty="0" smtClean="0">
                <a:latin typeface="Times New Roman" pitchFamily="18" charset="0"/>
                <a:ea typeface="+mj-ea"/>
                <a:cs typeface="Times New Roman" pitchFamily="18" charset="0"/>
              </a:rPr>
              <a:t>costs </a:t>
            </a:r>
            <a:r>
              <a:rPr lang="en-US" sz="2800" b="1" kern="0" dirty="0">
                <a:latin typeface="Times New Roman" pitchFamily="18" charset="0"/>
                <a:ea typeface="+mj-ea"/>
                <a:cs typeface="Times New Roman" pitchFamily="18" charset="0"/>
              </a:rPr>
              <a:t>Example</a:t>
            </a:r>
          </a:p>
        </p:txBody>
      </p:sp>
      <p:sp>
        <p:nvSpPr>
          <p:cNvPr id="13" name="Content Placeholder 2"/>
          <p:cNvSpPr txBox="1">
            <a:spLocks/>
          </p:cNvSpPr>
          <p:nvPr/>
        </p:nvSpPr>
        <p:spPr>
          <a:xfrm>
            <a:off x="457200" y="3124200"/>
            <a:ext cx="8229600" cy="3001963"/>
          </a:xfrm>
          <a:prstGeom prst="rect">
            <a:avLst/>
          </a:prstGeom>
        </p:spPr>
        <p:txBody>
          <a:bodyPr/>
          <a:lstStyle/>
          <a:p>
            <a:pPr eaLnBrk="0" fontAlgn="auto" hangingPunct="0">
              <a:spcBef>
                <a:spcPct val="20000"/>
              </a:spcBef>
              <a:spcAft>
                <a:spcPts val="0"/>
              </a:spcAft>
              <a:defRPr/>
            </a:pPr>
            <a:r>
              <a:rPr lang="en-US" sz="2400" kern="0" dirty="0" err="1">
                <a:latin typeface="Times New Roman" pitchFamily="18" charset="0"/>
                <a:cs typeface="Times New Roman" pitchFamily="18" charset="0"/>
              </a:rPr>
              <a:t>Petar</a:t>
            </a:r>
            <a:r>
              <a:rPr lang="en-US" sz="2400" kern="0" dirty="0">
                <a:latin typeface="Times New Roman" pitchFamily="18" charset="0"/>
                <a:cs typeface="Times New Roman" pitchFamily="18" charset="0"/>
              </a:rPr>
              <a:t> </a:t>
            </a:r>
            <a:r>
              <a:rPr lang="en-US" sz="2400" kern="0" dirty="0" err="1">
                <a:latin typeface="Times New Roman" pitchFamily="18" charset="0"/>
                <a:cs typeface="Times New Roman" pitchFamily="18" charset="0"/>
              </a:rPr>
              <a:t>Petrovi</a:t>
            </a:r>
            <a:r>
              <a:rPr lang="x-none" sz="2400" kern="0">
                <a:latin typeface="Times New Roman" pitchFamily="18" charset="0"/>
                <a:cs typeface="Times New Roman" pitchFamily="18" charset="0"/>
              </a:rPr>
              <a:t>ć</a:t>
            </a:r>
            <a:r>
              <a:rPr lang="en-US" sz="2400" kern="0" dirty="0">
                <a:latin typeface="Times New Roman" pitchFamily="18" charset="0"/>
                <a:cs typeface="Times New Roman" pitchFamily="18" charset="0"/>
              </a:rPr>
              <a:t> </a:t>
            </a:r>
            <a:r>
              <a:rPr lang="x-none" sz="2400" kern="0">
                <a:latin typeface="Times New Roman" pitchFamily="18" charset="0"/>
                <a:cs typeface="Times New Roman" pitchFamily="18" charset="0"/>
              </a:rPr>
              <a:t>– </a:t>
            </a:r>
            <a:r>
              <a:rPr lang="x-none" sz="2400" b="1" kern="0">
                <a:latin typeface="Times New Roman" pitchFamily="18" charset="0"/>
                <a:cs typeface="Times New Roman" pitchFamily="18" charset="0"/>
              </a:rPr>
              <a:t>1080 Eur </a:t>
            </a:r>
            <a:r>
              <a:rPr lang="x-none" sz="2400" kern="0">
                <a:latin typeface="Times New Roman" pitchFamily="18" charset="0"/>
                <a:cs typeface="Times New Roman" pitchFamily="18" charset="0"/>
              </a:rPr>
              <a:t>for </a:t>
            </a:r>
            <a:r>
              <a:rPr lang="x-none" sz="2400" b="1" kern="0">
                <a:latin typeface="Times New Roman" pitchFamily="18" charset="0"/>
                <a:cs typeface="Times New Roman" pitchFamily="18" charset="0"/>
              </a:rPr>
              <a:t>10</a:t>
            </a:r>
            <a:r>
              <a:rPr lang="x-none" sz="2400" kern="0">
                <a:latin typeface="Times New Roman" pitchFamily="18" charset="0"/>
                <a:cs typeface="Times New Roman" pitchFamily="18" charset="0"/>
              </a:rPr>
              <a:t> man</a:t>
            </a:r>
            <a:r>
              <a:rPr lang="x-none" sz="2400" kern="0" dirty="0">
                <a:latin typeface="Times New Roman" pitchFamily="18" charset="0"/>
                <a:cs typeface="Times New Roman" pitchFamily="18" charset="0"/>
              </a:rPr>
              <a:t>a</a:t>
            </a:r>
            <a:r>
              <a:rPr lang="x-none" sz="2400" kern="0">
                <a:latin typeface="Times New Roman" pitchFamily="18" charset="0"/>
                <a:cs typeface="Times New Roman" pitchFamily="18" charset="0"/>
              </a:rPr>
              <a:t>ger days:</a:t>
            </a:r>
          </a:p>
          <a:p>
            <a:pPr marL="342900" indent="-342900" eaLnBrk="0" fontAlgn="auto" hangingPunct="0">
              <a:spcBef>
                <a:spcPct val="20000"/>
              </a:spcBef>
              <a:spcAft>
                <a:spcPts val="0"/>
              </a:spcAft>
              <a:buFontTx/>
              <a:buChar char="•"/>
              <a:defRPr/>
            </a:pPr>
            <a:endParaRPr lang="x-none" sz="2400" kern="0">
              <a:latin typeface="Times New Roman" pitchFamily="18" charset="0"/>
              <a:cs typeface="Times New Roman" pitchFamily="18" charset="0"/>
            </a:endParaRPr>
          </a:p>
          <a:p>
            <a:pPr marL="342900" indent="-342900" eaLnBrk="0" fontAlgn="auto" hangingPunct="0">
              <a:spcBef>
                <a:spcPct val="20000"/>
              </a:spcBef>
              <a:spcAft>
                <a:spcPts val="0"/>
              </a:spcAft>
              <a:buFontTx/>
              <a:buChar char="•"/>
              <a:defRPr/>
            </a:pPr>
            <a:r>
              <a:rPr lang="x-none" sz="2400" kern="0">
                <a:latin typeface="Times New Roman" pitchFamily="18" charset="0"/>
                <a:cs typeface="Times New Roman" pitchFamily="18" charset="0"/>
              </a:rPr>
              <a:t>Net 				</a:t>
            </a:r>
            <a:r>
              <a:rPr lang="x-none" sz="2400" b="1" kern="0">
                <a:latin typeface="Times New Roman" pitchFamily="18" charset="0"/>
                <a:cs typeface="Times New Roman" pitchFamily="18" charset="0"/>
              </a:rPr>
              <a:t>649.08</a:t>
            </a:r>
          </a:p>
          <a:p>
            <a:pPr marL="342900" indent="-342900" eaLnBrk="0" fontAlgn="auto" hangingPunct="0">
              <a:spcBef>
                <a:spcPct val="20000"/>
              </a:spcBef>
              <a:spcAft>
                <a:spcPts val="0"/>
              </a:spcAft>
              <a:buFontTx/>
              <a:buChar char="•"/>
              <a:defRPr/>
            </a:pPr>
            <a:r>
              <a:rPr lang="x-none" sz="2400" kern="0">
                <a:latin typeface="Times New Roman" pitchFamily="18" charset="0"/>
                <a:cs typeface="Times New Roman" pitchFamily="18" charset="0"/>
              </a:rPr>
              <a:t>Income tax		</a:t>
            </a:r>
            <a:r>
              <a:rPr lang="en-US" sz="2400" kern="0" dirty="0" smtClean="0">
                <a:latin typeface="Times New Roman" pitchFamily="18" charset="0"/>
                <a:cs typeface="Times New Roman" pitchFamily="18" charset="0"/>
              </a:rPr>
              <a:t>            </a:t>
            </a:r>
            <a:r>
              <a:rPr lang="x-none" sz="2400" b="1" kern="0" smtClean="0">
                <a:latin typeface="Times New Roman" pitchFamily="18" charset="0"/>
                <a:cs typeface="Times New Roman" pitchFamily="18" charset="0"/>
              </a:rPr>
              <a:t>108</a:t>
            </a:r>
            <a:r>
              <a:rPr lang="en-US" sz="2400" b="1" kern="0" dirty="0" smtClean="0">
                <a:latin typeface="Times New Roman" pitchFamily="18" charset="0"/>
                <a:cs typeface="Times New Roman" pitchFamily="18" charset="0"/>
              </a:rPr>
              <a:t>.00</a:t>
            </a:r>
            <a:r>
              <a:rPr lang="x-none" sz="2400" kern="0" smtClean="0">
                <a:latin typeface="Times New Roman" pitchFamily="18" charset="0"/>
                <a:cs typeface="Times New Roman" pitchFamily="18" charset="0"/>
              </a:rPr>
              <a:t> </a:t>
            </a:r>
            <a:r>
              <a:rPr lang="x-none" sz="2400" kern="0">
                <a:latin typeface="Times New Roman" pitchFamily="18" charset="0"/>
                <a:cs typeface="Times New Roman" pitchFamily="18" charset="0"/>
              </a:rPr>
              <a:t>		</a:t>
            </a:r>
          </a:p>
          <a:p>
            <a:pPr marL="342900" indent="-342900" eaLnBrk="0" fontAlgn="auto" hangingPunct="0">
              <a:spcBef>
                <a:spcPct val="20000"/>
              </a:spcBef>
              <a:spcAft>
                <a:spcPts val="0"/>
              </a:spcAft>
              <a:buFontTx/>
              <a:buChar char="•"/>
              <a:defRPr/>
            </a:pPr>
            <a:r>
              <a:rPr lang="x-none" sz="2400" kern="0">
                <a:latin typeface="Times New Roman" pitchFamily="18" charset="0"/>
                <a:cs typeface="Times New Roman" pitchFamily="18" charset="0"/>
              </a:rPr>
              <a:t>Social security 	      	</a:t>
            </a:r>
            <a:r>
              <a:rPr lang="x-none" sz="2400" b="1" kern="0">
                <a:latin typeface="Times New Roman" pitchFamily="18" charset="0"/>
                <a:cs typeface="Times New Roman" pitchFamily="18" charset="0"/>
              </a:rPr>
              <a:t>322.92</a:t>
            </a:r>
            <a:r>
              <a:rPr lang="x-none" sz="2400" kern="0">
                <a:latin typeface="Times New Roman" pitchFamily="18" charset="0"/>
                <a:cs typeface="Times New Roman" pitchFamily="18" charset="0"/>
              </a:rPr>
              <a:t>	</a:t>
            </a:r>
          </a:p>
          <a:p>
            <a:pPr marL="342900" indent="-342900" eaLnBrk="0" fontAlgn="auto" hangingPunct="0">
              <a:spcBef>
                <a:spcPct val="20000"/>
              </a:spcBef>
              <a:spcAft>
                <a:spcPts val="0"/>
              </a:spcAft>
              <a:buFontTx/>
              <a:buChar char="•"/>
              <a:defRPr/>
            </a:pPr>
            <a:r>
              <a:rPr lang="x-none" sz="2400" kern="0">
                <a:latin typeface="Times New Roman" pitchFamily="18" charset="0"/>
                <a:cs typeface="Times New Roman" pitchFamily="18" charset="0"/>
              </a:rPr>
              <a:t>Gross 		     	</a:t>
            </a:r>
            <a:r>
              <a:rPr lang="x-none" sz="2400" b="1" kern="0" smtClean="0">
                <a:latin typeface="Times New Roman" pitchFamily="18" charset="0"/>
                <a:cs typeface="Times New Roman" pitchFamily="18" charset="0"/>
              </a:rPr>
              <a:t>1080</a:t>
            </a:r>
            <a:r>
              <a:rPr lang="en-US" sz="2400" b="1" kern="0" dirty="0" smtClean="0">
                <a:latin typeface="Times New Roman" pitchFamily="18" charset="0"/>
                <a:cs typeface="Times New Roman" pitchFamily="18" charset="0"/>
              </a:rPr>
              <a:t>.00</a:t>
            </a:r>
            <a:r>
              <a:rPr lang="x-none" sz="2400" kern="0" smtClean="0">
                <a:latin typeface="Times New Roman" pitchFamily="18" charset="0"/>
                <a:cs typeface="Times New Roman" pitchFamily="18" charset="0"/>
              </a:rPr>
              <a:t> </a:t>
            </a:r>
            <a:r>
              <a:rPr lang="x-none" sz="2400" b="1" kern="0">
                <a:latin typeface="Times New Roman" pitchFamily="18" charset="0"/>
                <a:cs typeface="Times New Roman" pitchFamily="18" charset="0"/>
              </a:rPr>
              <a:t>Eur</a:t>
            </a:r>
          </a:p>
          <a:p>
            <a:pPr marL="342900" indent="-342900" eaLnBrk="0" fontAlgn="auto" hangingPunct="0">
              <a:spcBef>
                <a:spcPct val="20000"/>
              </a:spcBef>
              <a:spcAft>
                <a:spcPts val="0"/>
              </a:spcAft>
              <a:buFontTx/>
              <a:buChar char="•"/>
              <a:defRPr/>
            </a:pPr>
            <a:endParaRPr lang="x-none" sz="2400" kern="0">
              <a:solidFill>
                <a:srgbClr val="808080">
                  <a:lumMod val="75000"/>
                </a:srgbClr>
              </a:solidFill>
              <a:latin typeface="Arial"/>
              <a:cs typeface="+mn-cs"/>
            </a:endParaRPr>
          </a:p>
          <a:p>
            <a:pPr marL="342900" indent="-342900" eaLnBrk="0" fontAlgn="auto" hangingPunct="0">
              <a:spcBef>
                <a:spcPct val="20000"/>
              </a:spcBef>
              <a:spcAft>
                <a:spcPts val="0"/>
              </a:spcAft>
              <a:buFontTx/>
              <a:buChar char="•"/>
              <a:defRPr/>
            </a:pPr>
            <a:endParaRPr lang="en-US" sz="2400" kern="0" dirty="0">
              <a:solidFill>
                <a:srgbClr val="808080">
                  <a:lumMod val="75000"/>
                </a:srgbClr>
              </a:solidFill>
              <a:latin typeface="Arial"/>
              <a:cs typeface="+mn-cs"/>
            </a:endParaRPr>
          </a:p>
        </p:txBody>
      </p:sp>
      <p:pic>
        <p:nvPicPr>
          <p:cNvPr id="14" name="Picture 2"/>
          <p:cNvPicPr>
            <a:picLocks noChangeAspect="1" noChangeArrowheads="1"/>
          </p:cNvPicPr>
          <p:nvPr/>
        </p:nvPicPr>
        <p:blipFill>
          <a:blip r:embed="rId4"/>
          <a:srcRect/>
          <a:stretch>
            <a:fillRect/>
          </a:stretch>
        </p:blipFill>
        <p:spPr bwMode="auto">
          <a:xfrm>
            <a:off x="0" y="2000250"/>
            <a:ext cx="9144000" cy="744538"/>
          </a:xfrm>
          <a:prstGeom prst="rect">
            <a:avLst/>
          </a:prstGeom>
          <a:noFill/>
          <a:ln w="9525" algn="ctr">
            <a:noFill/>
            <a:miter lim="800000"/>
            <a:headEnd/>
            <a:tailEnd/>
          </a:ln>
        </p:spPr>
      </p:pic>
    </p:spTree>
    <p:extLst>
      <p:ext uri="{BB962C8B-B14F-4D97-AF65-F5344CB8AC3E}">
        <p14:creationId xmlns:p14="http://schemas.microsoft.com/office/powerpoint/2010/main" xmlns="" val="5182875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12</a:t>
            </a:fld>
            <a:endParaRPr lang="en-US"/>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8" name="Text Box 10"/>
          <p:cNvSpPr txBox="1">
            <a:spLocks noChangeArrowheads="1"/>
          </p:cNvSpPr>
          <p:nvPr/>
        </p:nvSpPr>
        <p:spPr bwMode="auto">
          <a:xfrm>
            <a:off x="304800" y="533400"/>
            <a:ext cx="8448675" cy="3016210"/>
          </a:xfrm>
          <a:prstGeom prst="rect">
            <a:avLst/>
          </a:prstGeom>
          <a:noFill/>
          <a:ln w="9525">
            <a:noFill/>
            <a:miter lim="800000"/>
            <a:headEnd/>
            <a:tailEnd/>
          </a:ln>
        </p:spPr>
        <p:txBody>
          <a:bodyPr wrap="square">
            <a:spAutoFit/>
          </a:bodyPr>
          <a:lstStyle/>
          <a:p>
            <a:endParaRPr lang="en-US" sz="2400" b="1" dirty="0">
              <a:latin typeface="Times New Roman" pitchFamily="18" charset="0"/>
              <a:cs typeface="Times New Roman" pitchFamily="18" charset="0"/>
            </a:endParaRPr>
          </a:p>
          <a:p>
            <a:r>
              <a:rPr lang="nl-BE" sz="2800" b="1" dirty="0">
                <a:latin typeface="Times New Roman" pitchFamily="18" charset="0"/>
                <a:cs typeface="Times New Roman" pitchFamily="18" charset="0"/>
              </a:rPr>
              <a:t>Travel costs and Costs of stay - Supporting documents</a:t>
            </a:r>
            <a:endParaRPr lang="nl-BE" sz="2200" b="1" dirty="0">
              <a:latin typeface="Times New Roman" pitchFamily="18" charset="0"/>
              <a:cs typeface="Times New Roman" pitchFamily="18" charset="0"/>
            </a:endParaRPr>
          </a:p>
          <a:p>
            <a:endParaRPr lang="nl-BE" b="1" dirty="0">
              <a:latin typeface="Times New Roman" pitchFamily="18" charset="0"/>
              <a:cs typeface="Times New Roman" pitchFamily="18" charset="0"/>
            </a:endParaRPr>
          </a:p>
          <a:p>
            <a:r>
              <a:rPr lang="en-US" sz="2000" dirty="0">
                <a:latin typeface="Times New Roman" pitchFamily="18" charset="0"/>
                <a:cs typeface="Times New Roman" pitchFamily="18" charset="0"/>
              </a:rPr>
              <a:t>For the purposes of any financial evaluation and/or audit, beneficiaries will have to be able to justify / prove the following elements:</a:t>
            </a:r>
          </a:p>
          <a:p>
            <a:pPr>
              <a:buFont typeface="Arial" charset="0"/>
              <a:buChar char="•"/>
            </a:pPr>
            <a:r>
              <a:rPr lang="en-US" sz="2000" dirty="0">
                <a:latin typeface="Times New Roman" pitchFamily="18" charset="0"/>
                <a:cs typeface="Times New Roman" pitchFamily="18" charset="0"/>
              </a:rPr>
              <a:t> </a:t>
            </a:r>
            <a:r>
              <a:rPr lang="en-US" sz="2000" b="1" dirty="0">
                <a:latin typeface="Times New Roman" pitchFamily="18" charset="0"/>
                <a:cs typeface="Times New Roman" pitchFamily="18" charset="0"/>
              </a:rPr>
              <a:t>the journeys are directly connected to specific and clearly identifiable project-related activities</a:t>
            </a:r>
          </a:p>
          <a:p>
            <a:pPr>
              <a:buFont typeface="Arial" charset="0"/>
              <a:buChar char="•"/>
            </a:pPr>
            <a:r>
              <a:rPr lang="en-US" sz="2000" dirty="0">
                <a:latin typeface="Times New Roman" pitchFamily="18" charset="0"/>
                <a:cs typeface="Times New Roman" pitchFamily="18" charset="0"/>
              </a:rPr>
              <a:t> </a:t>
            </a:r>
            <a:r>
              <a:rPr lang="en-US" sz="2000" b="1" dirty="0">
                <a:latin typeface="Times New Roman" pitchFamily="18" charset="0"/>
                <a:cs typeface="Times New Roman" pitchFamily="18" charset="0"/>
              </a:rPr>
              <a:t>the journeys actually took place (</a:t>
            </a:r>
            <a:r>
              <a:rPr lang="en-US" sz="2000" b="1" u="sng" dirty="0">
                <a:solidFill>
                  <a:srgbClr val="FF0000"/>
                </a:solidFill>
                <a:latin typeface="Times New Roman" pitchFamily="18" charset="0"/>
                <a:cs typeface="Times New Roman" pitchFamily="18" charset="0"/>
              </a:rPr>
              <a:t>original </a:t>
            </a:r>
            <a:r>
              <a:rPr lang="en-US" sz="2000" b="1" u="sng" dirty="0">
                <a:latin typeface="Times New Roman" pitchFamily="18" charset="0"/>
                <a:cs typeface="Times New Roman" pitchFamily="18" charset="0"/>
              </a:rPr>
              <a:t>boarding pass, </a:t>
            </a:r>
            <a:r>
              <a:rPr lang="en-US" sz="2000" b="1" u="sng" dirty="0">
                <a:solidFill>
                  <a:srgbClr val="FF0000"/>
                </a:solidFill>
                <a:latin typeface="Times New Roman" pitchFamily="18" charset="0"/>
                <a:cs typeface="Times New Roman" pitchFamily="18" charset="0"/>
              </a:rPr>
              <a:t>original </a:t>
            </a:r>
            <a:r>
              <a:rPr lang="en-US" sz="2000" b="1" u="sng" dirty="0">
                <a:latin typeface="Times New Roman" pitchFamily="18" charset="0"/>
                <a:cs typeface="Times New Roman" pitchFamily="18" charset="0"/>
              </a:rPr>
              <a:t>hotel invoices, attendance list, </a:t>
            </a:r>
            <a:r>
              <a:rPr lang="en-US" sz="2000" b="1" u="sng" dirty="0" smtClean="0">
                <a:latin typeface="Times New Roman" pitchFamily="18" charset="0"/>
                <a:cs typeface="Times New Roman" pitchFamily="18" charset="0"/>
              </a:rPr>
              <a:t>agendas, etc</a:t>
            </a:r>
            <a:r>
              <a:rPr lang="en-US" sz="2000" b="1" u="sng" dirty="0">
                <a:latin typeface="Times New Roman" pitchFamily="18" charset="0"/>
                <a:cs typeface="Times New Roman" pitchFamily="18" charset="0"/>
              </a:rPr>
              <a:t>.</a:t>
            </a:r>
            <a:r>
              <a:rPr lang="en-US" sz="2000" b="1" dirty="0">
                <a:latin typeface="Times New Roman" pitchFamily="18" charset="0"/>
                <a:cs typeface="Times New Roman" pitchFamily="18" charset="0"/>
              </a:rPr>
              <a:t>). </a:t>
            </a:r>
            <a:endParaRPr lang="nl-BE" sz="2000" dirty="0">
              <a:latin typeface="Times New Roman" pitchFamily="18" charset="0"/>
              <a:cs typeface="Times New Roman" pitchFamily="18" charset="0"/>
            </a:endParaRPr>
          </a:p>
        </p:txBody>
      </p:sp>
      <p:graphicFrame>
        <p:nvGraphicFramePr>
          <p:cNvPr id="13" name="Table 12"/>
          <p:cNvGraphicFramePr>
            <a:graphicFrameLocks noGrp="1"/>
          </p:cNvGraphicFramePr>
          <p:nvPr/>
        </p:nvGraphicFramePr>
        <p:xfrm>
          <a:off x="500063" y="4000500"/>
          <a:ext cx="4038600" cy="2560320"/>
        </p:xfrm>
        <a:graphic>
          <a:graphicData uri="http://schemas.openxmlformats.org/drawingml/2006/table">
            <a:tbl>
              <a:tblPr firstRow="1" bandRow="1"/>
              <a:tblGrid>
                <a:gridCol w="2133600"/>
                <a:gridCol w="1905000"/>
              </a:tblGrid>
              <a:tr h="0">
                <a:tc>
                  <a:txBody>
                    <a:bodyPr/>
                    <a:lstStyle>
                      <a:lvl1pPr marL="0" algn="l" rtl="0" eaLnBrk="1" latinLnBrk="0" hangingPunct="1">
                        <a:defRPr kumimoji="0" b="1" kern="1200">
                          <a:solidFill>
                            <a:schemeClr val="lt1"/>
                          </a:solidFill>
                          <a:latin typeface="Arial"/>
                        </a:defRPr>
                      </a:lvl1pPr>
                      <a:lvl2pPr marL="457200" algn="l" rtl="0" eaLnBrk="1" latinLnBrk="0" hangingPunct="1">
                        <a:defRPr kumimoji="0" b="1" kern="1200">
                          <a:solidFill>
                            <a:schemeClr val="lt1"/>
                          </a:solidFill>
                          <a:latin typeface="Arial"/>
                        </a:defRPr>
                      </a:lvl2pPr>
                      <a:lvl3pPr marL="914400" algn="l" rtl="0" eaLnBrk="1" latinLnBrk="0" hangingPunct="1">
                        <a:defRPr kumimoji="0" b="1" kern="1200">
                          <a:solidFill>
                            <a:schemeClr val="lt1"/>
                          </a:solidFill>
                          <a:latin typeface="Arial"/>
                        </a:defRPr>
                      </a:lvl3pPr>
                      <a:lvl4pPr marL="1371600" algn="l" rtl="0" eaLnBrk="1" latinLnBrk="0" hangingPunct="1">
                        <a:defRPr kumimoji="0" b="1" kern="1200">
                          <a:solidFill>
                            <a:schemeClr val="lt1"/>
                          </a:solidFill>
                          <a:latin typeface="Arial"/>
                        </a:defRPr>
                      </a:lvl4pPr>
                      <a:lvl5pPr marL="1828800" algn="l" rtl="0" eaLnBrk="1" latinLnBrk="0" hangingPunct="1">
                        <a:defRPr kumimoji="0" b="1" kern="1200">
                          <a:solidFill>
                            <a:schemeClr val="lt1"/>
                          </a:solidFill>
                          <a:latin typeface="Arial"/>
                        </a:defRPr>
                      </a:lvl5pPr>
                      <a:lvl6pPr marL="2286000" algn="l" rtl="0" eaLnBrk="1" latinLnBrk="0" hangingPunct="1">
                        <a:defRPr kumimoji="0" b="1" kern="1200">
                          <a:solidFill>
                            <a:schemeClr val="lt1"/>
                          </a:solidFill>
                          <a:latin typeface="Arial"/>
                        </a:defRPr>
                      </a:lvl6pPr>
                      <a:lvl7pPr marL="2743200" algn="l" rtl="0" eaLnBrk="1" latinLnBrk="0" hangingPunct="1">
                        <a:defRPr kumimoji="0" b="1" kern="1200">
                          <a:solidFill>
                            <a:schemeClr val="lt1"/>
                          </a:solidFill>
                          <a:latin typeface="Arial"/>
                        </a:defRPr>
                      </a:lvl7pPr>
                      <a:lvl8pPr marL="3200400" algn="l" rtl="0" eaLnBrk="1" latinLnBrk="0" hangingPunct="1">
                        <a:defRPr kumimoji="0" b="1" kern="1200">
                          <a:solidFill>
                            <a:schemeClr val="lt1"/>
                          </a:solidFill>
                          <a:latin typeface="Arial"/>
                        </a:defRPr>
                      </a:lvl8pPr>
                      <a:lvl9pPr marL="3657600" algn="l" rtl="0" eaLnBrk="1" latinLnBrk="0" hangingPunct="1">
                        <a:defRPr kumimoji="0" b="1" kern="1200">
                          <a:solidFill>
                            <a:schemeClr val="lt1"/>
                          </a:solidFill>
                          <a:latin typeface="Arial"/>
                        </a:defRPr>
                      </a:lvl9pPr>
                      <a:extLst/>
                    </a:lstStyle>
                    <a:p>
                      <a:r>
                        <a:rPr lang="x-none" dirty="0" smtClean="0"/>
                        <a:t>Distance</a:t>
                      </a:r>
                      <a:endParaRPr lang="en-US" dirty="0"/>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333399"/>
                    </a:solidFill>
                  </a:tcPr>
                </a:tc>
                <a:tc>
                  <a:txBody>
                    <a:bodyPr/>
                    <a:lstStyle>
                      <a:lvl1pPr marL="0" algn="l" rtl="0" eaLnBrk="1" latinLnBrk="0" hangingPunct="1">
                        <a:defRPr kumimoji="0" b="1" kern="1200">
                          <a:solidFill>
                            <a:schemeClr val="lt1"/>
                          </a:solidFill>
                          <a:latin typeface="Arial"/>
                        </a:defRPr>
                      </a:lvl1pPr>
                      <a:lvl2pPr marL="457200" algn="l" rtl="0" eaLnBrk="1" latinLnBrk="0" hangingPunct="1">
                        <a:defRPr kumimoji="0" b="1" kern="1200">
                          <a:solidFill>
                            <a:schemeClr val="lt1"/>
                          </a:solidFill>
                          <a:latin typeface="Arial"/>
                        </a:defRPr>
                      </a:lvl2pPr>
                      <a:lvl3pPr marL="914400" algn="l" rtl="0" eaLnBrk="1" latinLnBrk="0" hangingPunct="1">
                        <a:defRPr kumimoji="0" b="1" kern="1200">
                          <a:solidFill>
                            <a:schemeClr val="lt1"/>
                          </a:solidFill>
                          <a:latin typeface="Arial"/>
                        </a:defRPr>
                      </a:lvl3pPr>
                      <a:lvl4pPr marL="1371600" algn="l" rtl="0" eaLnBrk="1" latinLnBrk="0" hangingPunct="1">
                        <a:defRPr kumimoji="0" b="1" kern="1200">
                          <a:solidFill>
                            <a:schemeClr val="lt1"/>
                          </a:solidFill>
                          <a:latin typeface="Arial"/>
                        </a:defRPr>
                      </a:lvl4pPr>
                      <a:lvl5pPr marL="1828800" algn="l" rtl="0" eaLnBrk="1" latinLnBrk="0" hangingPunct="1">
                        <a:defRPr kumimoji="0" b="1" kern="1200">
                          <a:solidFill>
                            <a:schemeClr val="lt1"/>
                          </a:solidFill>
                          <a:latin typeface="Arial"/>
                        </a:defRPr>
                      </a:lvl5pPr>
                      <a:lvl6pPr marL="2286000" algn="l" rtl="0" eaLnBrk="1" latinLnBrk="0" hangingPunct="1">
                        <a:defRPr kumimoji="0" b="1" kern="1200">
                          <a:solidFill>
                            <a:schemeClr val="lt1"/>
                          </a:solidFill>
                          <a:latin typeface="Arial"/>
                        </a:defRPr>
                      </a:lvl6pPr>
                      <a:lvl7pPr marL="2743200" algn="l" rtl="0" eaLnBrk="1" latinLnBrk="0" hangingPunct="1">
                        <a:defRPr kumimoji="0" b="1" kern="1200">
                          <a:solidFill>
                            <a:schemeClr val="lt1"/>
                          </a:solidFill>
                          <a:latin typeface="Arial"/>
                        </a:defRPr>
                      </a:lvl7pPr>
                      <a:lvl8pPr marL="3200400" algn="l" rtl="0" eaLnBrk="1" latinLnBrk="0" hangingPunct="1">
                        <a:defRPr kumimoji="0" b="1" kern="1200">
                          <a:solidFill>
                            <a:schemeClr val="lt1"/>
                          </a:solidFill>
                          <a:latin typeface="Arial"/>
                        </a:defRPr>
                      </a:lvl8pPr>
                      <a:lvl9pPr marL="3657600" algn="l" rtl="0" eaLnBrk="1" latinLnBrk="0" hangingPunct="1">
                        <a:defRPr kumimoji="0" b="1" kern="1200">
                          <a:solidFill>
                            <a:schemeClr val="lt1"/>
                          </a:solidFill>
                          <a:latin typeface="Arial"/>
                        </a:defRPr>
                      </a:lvl9pPr>
                      <a:extLst/>
                    </a:lstStyle>
                    <a:p>
                      <a:r>
                        <a:rPr lang="x-none" dirty="0" smtClean="0"/>
                        <a:t>Eligible cost</a:t>
                      </a:r>
                      <a:endParaRPr lang="en-US" dirty="0"/>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333399"/>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t>100 – 499 km</a:t>
                      </a:r>
                      <a:endParaRPr lang="en-US"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4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t>180 Eur </a:t>
                      </a:r>
                      <a:endParaRPr lang="en-US"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40000"/>
                      </a:srgbClr>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t>500 – 1999 km</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t>275 Eur </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t>2000 – 2999 km</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4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t>360 Eur</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40000"/>
                      </a:srgbClr>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t>3000 – 3999 km</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t>530 Eur</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t>4000 – 7999 km</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4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t>820 Eur</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40000"/>
                      </a:srgbClr>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t>8000 km and more</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t>1100 Eur</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r>
            </a:tbl>
          </a:graphicData>
        </a:graphic>
      </p:graphicFrame>
      <p:graphicFrame>
        <p:nvGraphicFramePr>
          <p:cNvPr id="14" name="Table 13"/>
          <p:cNvGraphicFramePr>
            <a:graphicFrameLocks noGrp="1"/>
          </p:cNvGraphicFramePr>
          <p:nvPr/>
        </p:nvGraphicFramePr>
        <p:xfrm>
          <a:off x="5000625" y="4000500"/>
          <a:ext cx="3276600" cy="2560320"/>
        </p:xfrm>
        <a:graphic>
          <a:graphicData uri="http://schemas.openxmlformats.org/drawingml/2006/table">
            <a:tbl>
              <a:tblPr firstRow="1" bandRow="1"/>
              <a:tblGrid>
                <a:gridCol w="1456266"/>
                <a:gridCol w="1820334"/>
              </a:tblGrid>
              <a:tr h="0">
                <a:tc>
                  <a:txBody>
                    <a:bodyPr/>
                    <a:lstStyle>
                      <a:lvl1pPr marL="0" algn="l" rtl="0" eaLnBrk="1" latinLnBrk="0" hangingPunct="1">
                        <a:defRPr kumimoji="0" b="1" kern="1200">
                          <a:solidFill>
                            <a:schemeClr val="lt1"/>
                          </a:solidFill>
                          <a:latin typeface="Arial"/>
                        </a:defRPr>
                      </a:lvl1pPr>
                      <a:lvl2pPr marL="457200" algn="l" rtl="0" eaLnBrk="1" latinLnBrk="0" hangingPunct="1">
                        <a:defRPr kumimoji="0" b="1" kern="1200">
                          <a:solidFill>
                            <a:schemeClr val="lt1"/>
                          </a:solidFill>
                          <a:latin typeface="Arial"/>
                        </a:defRPr>
                      </a:lvl2pPr>
                      <a:lvl3pPr marL="914400" algn="l" rtl="0" eaLnBrk="1" latinLnBrk="0" hangingPunct="1">
                        <a:defRPr kumimoji="0" b="1" kern="1200">
                          <a:solidFill>
                            <a:schemeClr val="lt1"/>
                          </a:solidFill>
                          <a:latin typeface="Arial"/>
                        </a:defRPr>
                      </a:lvl3pPr>
                      <a:lvl4pPr marL="1371600" algn="l" rtl="0" eaLnBrk="1" latinLnBrk="0" hangingPunct="1">
                        <a:defRPr kumimoji="0" b="1" kern="1200">
                          <a:solidFill>
                            <a:schemeClr val="lt1"/>
                          </a:solidFill>
                          <a:latin typeface="Arial"/>
                        </a:defRPr>
                      </a:lvl4pPr>
                      <a:lvl5pPr marL="1828800" algn="l" rtl="0" eaLnBrk="1" latinLnBrk="0" hangingPunct="1">
                        <a:defRPr kumimoji="0" b="1" kern="1200">
                          <a:solidFill>
                            <a:schemeClr val="lt1"/>
                          </a:solidFill>
                          <a:latin typeface="Arial"/>
                        </a:defRPr>
                      </a:lvl5pPr>
                      <a:lvl6pPr marL="2286000" algn="l" rtl="0" eaLnBrk="1" latinLnBrk="0" hangingPunct="1">
                        <a:defRPr kumimoji="0" b="1" kern="1200">
                          <a:solidFill>
                            <a:schemeClr val="lt1"/>
                          </a:solidFill>
                          <a:latin typeface="Arial"/>
                        </a:defRPr>
                      </a:lvl6pPr>
                      <a:lvl7pPr marL="2743200" algn="l" rtl="0" eaLnBrk="1" latinLnBrk="0" hangingPunct="1">
                        <a:defRPr kumimoji="0" b="1" kern="1200">
                          <a:solidFill>
                            <a:schemeClr val="lt1"/>
                          </a:solidFill>
                          <a:latin typeface="Arial"/>
                        </a:defRPr>
                      </a:lvl7pPr>
                      <a:lvl8pPr marL="3200400" algn="l" rtl="0" eaLnBrk="1" latinLnBrk="0" hangingPunct="1">
                        <a:defRPr kumimoji="0" b="1" kern="1200">
                          <a:solidFill>
                            <a:schemeClr val="lt1"/>
                          </a:solidFill>
                          <a:latin typeface="Arial"/>
                        </a:defRPr>
                      </a:lvl8pPr>
                      <a:lvl9pPr marL="3657600" algn="l" rtl="0" eaLnBrk="1" latinLnBrk="0" hangingPunct="1">
                        <a:defRPr kumimoji="0" b="1" kern="1200">
                          <a:solidFill>
                            <a:schemeClr val="lt1"/>
                          </a:solidFill>
                          <a:latin typeface="Arial"/>
                        </a:defRPr>
                      </a:lvl9pPr>
                      <a:extLst/>
                    </a:lstStyle>
                    <a:p>
                      <a:r>
                        <a:rPr lang="x-none" dirty="0" smtClean="0"/>
                        <a:t>No. of days</a:t>
                      </a:r>
                      <a:endParaRPr lang="en-US" dirty="0"/>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333399"/>
                    </a:solidFill>
                  </a:tcPr>
                </a:tc>
                <a:tc>
                  <a:txBody>
                    <a:bodyPr/>
                    <a:lstStyle>
                      <a:lvl1pPr marL="0" algn="l" rtl="0" eaLnBrk="1" latinLnBrk="0" hangingPunct="1">
                        <a:defRPr kumimoji="0" b="1" kern="1200">
                          <a:solidFill>
                            <a:schemeClr val="lt1"/>
                          </a:solidFill>
                          <a:latin typeface="Arial"/>
                        </a:defRPr>
                      </a:lvl1pPr>
                      <a:lvl2pPr marL="457200" algn="l" rtl="0" eaLnBrk="1" latinLnBrk="0" hangingPunct="1">
                        <a:defRPr kumimoji="0" b="1" kern="1200">
                          <a:solidFill>
                            <a:schemeClr val="lt1"/>
                          </a:solidFill>
                          <a:latin typeface="Arial"/>
                        </a:defRPr>
                      </a:lvl2pPr>
                      <a:lvl3pPr marL="914400" algn="l" rtl="0" eaLnBrk="1" latinLnBrk="0" hangingPunct="1">
                        <a:defRPr kumimoji="0" b="1" kern="1200">
                          <a:solidFill>
                            <a:schemeClr val="lt1"/>
                          </a:solidFill>
                          <a:latin typeface="Arial"/>
                        </a:defRPr>
                      </a:lvl3pPr>
                      <a:lvl4pPr marL="1371600" algn="l" rtl="0" eaLnBrk="1" latinLnBrk="0" hangingPunct="1">
                        <a:defRPr kumimoji="0" b="1" kern="1200">
                          <a:solidFill>
                            <a:schemeClr val="lt1"/>
                          </a:solidFill>
                          <a:latin typeface="Arial"/>
                        </a:defRPr>
                      </a:lvl4pPr>
                      <a:lvl5pPr marL="1828800" algn="l" rtl="0" eaLnBrk="1" latinLnBrk="0" hangingPunct="1">
                        <a:defRPr kumimoji="0" b="1" kern="1200">
                          <a:solidFill>
                            <a:schemeClr val="lt1"/>
                          </a:solidFill>
                          <a:latin typeface="Arial"/>
                        </a:defRPr>
                      </a:lvl5pPr>
                      <a:lvl6pPr marL="2286000" algn="l" rtl="0" eaLnBrk="1" latinLnBrk="0" hangingPunct="1">
                        <a:defRPr kumimoji="0" b="1" kern="1200">
                          <a:solidFill>
                            <a:schemeClr val="lt1"/>
                          </a:solidFill>
                          <a:latin typeface="Arial"/>
                        </a:defRPr>
                      </a:lvl6pPr>
                      <a:lvl7pPr marL="2743200" algn="l" rtl="0" eaLnBrk="1" latinLnBrk="0" hangingPunct="1">
                        <a:defRPr kumimoji="0" b="1" kern="1200">
                          <a:solidFill>
                            <a:schemeClr val="lt1"/>
                          </a:solidFill>
                          <a:latin typeface="Arial"/>
                        </a:defRPr>
                      </a:lvl7pPr>
                      <a:lvl8pPr marL="3200400" algn="l" rtl="0" eaLnBrk="1" latinLnBrk="0" hangingPunct="1">
                        <a:defRPr kumimoji="0" b="1" kern="1200">
                          <a:solidFill>
                            <a:schemeClr val="lt1"/>
                          </a:solidFill>
                          <a:latin typeface="Arial"/>
                        </a:defRPr>
                      </a:lvl8pPr>
                      <a:lvl9pPr marL="3657600" algn="l" rtl="0" eaLnBrk="1" latinLnBrk="0" hangingPunct="1">
                        <a:defRPr kumimoji="0" b="1" kern="1200">
                          <a:solidFill>
                            <a:schemeClr val="lt1"/>
                          </a:solidFill>
                          <a:latin typeface="Arial"/>
                        </a:defRPr>
                      </a:lvl9pPr>
                      <a:extLst/>
                    </a:lstStyle>
                    <a:p>
                      <a:r>
                        <a:rPr lang="x-none" dirty="0" smtClean="0"/>
                        <a:t>Eligible cost</a:t>
                      </a:r>
                      <a:endParaRPr lang="en-US" dirty="0"/>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333399"/>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t>1</a:t>
                      </a:r>
                      <a:endParaRPr lang="en-US"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4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t>120</a:t>
                      </a:r>
                      <a:endParaRPr lang="en-US"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40000"/>
                      </a:srgbClr>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t>2</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t>240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t>3</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4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t>360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40000"/>
                      </a:srgbClr>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t>4</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t>480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t>5</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4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t>600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40000"/>
                      </a:srgbClr>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t>6</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t>720</a:t>
                      </a:r>
                      <a:endParaRPr lang="en-US"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r>
            </a:tbl>
          </a:graphicData>
        </a:graphic>
      </p:graphicFrame>
      <p:sp>
        <p:nvSpPr>
          <p:cNvPr id="15" name="Rectangle 15"/>
          <p:cNvSpPr>
            <a:spLocks noChangeArrowheads="1"/>
          </p:cNvSpPr>
          <p:nvPr/>
        </p:nvSpPr>
        <p:spPr bwMode="auto">
          <a:xfrm>
            <a:off x="1643063" y="3630613"/>
            <a:ext cx="1354137" cy="369887"/>
          </a:xfrm>
          <a:prstGeom prst="rect">
            <a:avLst/>
          </a:prstGeom>
          <a:noFill/>
          <a:ln w="9525">
            <a:noFill/>
            <a:miter lim="800000"/>
            <a:headEnd/>
            <a:tailEnd/>
          </a:ln>
        </p:spPr>
        <p:txBody>
          <a:bodyPr wrap="none">
            <a:spAutoFit/>
          </a:bodyPr>
          <a:lstStyle/>
          <a:p>
            <a:r>
              <a:rPr lang="en-US" b="1">
                <a:latin typeface="Times New Roman" pitchFamily="18" charset="0"/>
                <a:cs typeface="Times New Roman" pitchFamily="18" charset="0"/>
              </a:rPr>
              <a:t>Travel costs</a:t>
            </a:r>
            <a:endParaRPr lang="en-US">
              <a:latin typeface="Times New Roman" pitchFamily="18" charset="0"/>
              <a:cs typeface="Times New Roman" pitchFamily="18" charset="0"/>
            </a:endParaRPr>
          </a:p>
        </p:txBody>
      </p:sp>
      <p:sp>
        <p:nvSpPr>
          <p:cNvPr id="16" name="Rectangle 16"/>
          <p:cNvSpPr>
            <a:spLocks noChangeArrowheads="1"/>
          </p:cNvSpPr>
          <p:nvPr/>
        </p:nvSpPr>
        <p:spPr bwMode="auto">
          <a:xfrm>
            <a:off x="5286375" y="3630613"/>
            <a:ext cx="3087688" cy="369887"/>
          </a:xfrm>
          <a:prstGeom prst="rect">
            <a:avLst/>
          </a:prstGeom>
          <a:noFill/>
          <a:ln w="9525">
            <a:noFill/>
            <a:miter lim="800000"/>
            <a:headEnd/>
            <a:tailEnd/>
          </a:ln>
        </p:spPr>
        <p:txBody>
          <a:bodyPr wrap="none">
            <a:spAutoFit/>
          </a:bodyPr>
          <a:lstStyle/>
          <a:p>
            <a:r>
              <a:rPr lang="en-US" b="1">
                <a:latin typeface="Calibri" pitchFamily="34" charset="0"/>
              </a:rPr>
              <a:t>Costs of stay (120EUR per day)</a:t>
            </a:r>
            <a:endParaRPr lang="en-US">
              <a:latin typeface="Calibri" pitchFamily="34" charset="0"/>
            </a:endParaRPr>
          </a:p>
        </p:txBody>
      </p:sp>
    </p:spTree>
    <p:extLst>
      <p:ext uri="{BB962C8B-B14F-4D97-AF65-F5344CB8AC3E}">
        <p14:creationId xmlns:p14="http://schemas.microsoft.com/office/powerpoint/2010/main" xmlns="" val="5182875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13</a:t>
            </a:fld>
            <a:endParaRPr lang="en-US"/>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8" name="Content Placeholder 2"/>
          <p:cNvSpPr txBox="1">
            <a:spLocks/>
          </p:cNvSpPr>
          <p:nvPr/>
        </p:nvSpPr>
        <p:spPr>
          <a:xfrm>
            <a:off x="457200" y="3246438"/>
            <a:ext cx="8229600" cy="3001962"/>
          </a:xfrm>
          <a:prstGeom prst="rect">
            <a:avLst/>
          </a:prstGeom>
        </p:spPr>
        <p:txBody>
          <a:bodyPr>
            <a:normAutofit/>
          </a:bodyPr>
          <a:lstStyle/>
          <a:p>
            <a:pPr algn="just" defTabSz="457200" fontAlgn="auto">
              <a:spcBef>
                <a:spcPts val="1000"/>
              </a:spcBef>
              <a:spcAft>
                <a:spcPts val="0"/>
              </a:spcAft>
              <a:buClr>
                <a:srgbClr val="5FCBEF"/>
              </a:buClr>
              <a:buSzPct val="80000"/>
              <a:buFont typeface="Wingdings 3" charset="2"/>
              <a:buNone/>
              <a:defRPr/>
            </a:pPr>
            <a:r>
              <a:rPr lang="en-US" sz="2200" dirty="0">
                <a:latin typeface="Times New Roman" pitchFamily="18" charset="0"/>
                <a:cs typeface="Times New Roman" pitchFamily="18" charset="0"/>
              </a:rPr>
              <a:t>In order to apply the correct unit cost, the beneficiary must identify the </a:t>
            </a:r>
            <a:r>
              <a:rPr lang="en-US" sz="2200" b="1" dirty="0">
                <a:latin typeface="Times New Roman" pitchFamily="18" charset="0"/>
                <a:cs typeface="Times New Roman" pitchFamily="18" charset="0"/>
              </a:rPr>
              <a:t>duration in days </a:t>
            </a:r>
            <a:r>
              <a:rPr lang="en-US" sz="2200" dirty="0">
                <a:latin typeface="Times New Roman" pitchFamily="18" charset="0"/>
                <a:cs typeface="Times New Roman" pitchFamily="18" charset="0"/>
              </a:rPr>
              <a:t>of the activity (including the travel from their place of origin to the venue of the activity and vice-versa) and apply the corresponding unit costs. </a:t>
            </a:r>
          </a:p>
          <a:p>
            <a:pPr algn="just" defTabSz="457200" fontAlgn="auto">
              <a:spcBef>
                <a:spcPts val="1000"/>
              </a:spcBef>
              <a:spcAft>
                <a:spcPts val="0"/>
              </a:spcAft>
              <a:buClr>
                <a:srgbClr val="5FCBEF"/>
              </a:buClr>
              <a:buSzPct val="80000"/>
              <a:buFont typeface="Wingdings 3" charset="2"/>
              <a:buNone/>
              <a:defRPr/>
            </a:pPr>
            <a:r>
              <a:rPr lang="en-US" sz="2200" dirty="0">
                <a:latin typeface="Times New Roman" pitchFamily="18" charset="0"/>
                <a:cs typeface="Times New Roman" pitchFamily="18" charset="0"/>
              </a:rPr>
              <a:t>Each unit cost applied will contribute to the costs of stay regardless of the expenses actually incurred. </a:t>
            </a:r>
            <a:endParaRPr lang="x-none" sz="2200">
              <a:latin typeface="Times New Roman" pitchFamily="18" charset="0"/>
              <a:cs typeface="Times New Roman" pitchFamily="18" charset="0"/>
            </a:endParaRPr>
          </a:p>
          <a:p>
            <a:pPr marL="342900" indent="-342900" defTabSz="457200" fontAlgn="auto">
              <a:spcBef>
                <a:spcPts val="1000"/>
              </a:spcBef>
              <a:spcAft>
                <a:spcPts val="0"/>
              </a:spcAft>
              <a:buClr>
                <a:srgbClr val="5FCBEF"/>
              </a:buClr>
              <a:buSzPct val="80000"/>
              <a:buFont typeface="Wingdings 3" charset="2"/>
              <a:buChar char=""/>
              <a:defRPr/>
            </a:pPr>
            <a:endParaRPr lang="en-US" sz="2200" dirty="0">
              <a:solidFill>
                <a:sysClr val="windowText" lastClr="000000">
                  <a:lumMod val="75000"/>
                  <a:lumOff val="25000"/>
                </a:sysClr>
              </a:solidFill>
              <a:latin typeface="Trebuchet MS"/>
              <a:cs typeface="+mn-cs"/>
            </a:endParaRPr>
          </a:p>
        </p:txBody>
      </p:sp>
      <p:sp>
        <p:nvSpPr>
          <p:cNvPr id="13" name="Rectangle 12"/>
          <p:cNvSpPr/>
          <p:nvPr/>
        </p:nvSpPr>
        <p:spPr>
          <a:xfrm>
            <a:off x="533400" y="1524000"/>
            <a:ext cx="7620000" cy="1354138"/>
          </a:xfrm>
          <a:prstGeom prst="rect">
            <a:avLst/>
          </a:prstGeom>
        </p:spPr>
        <p:txBody>
          <a:bodyPr>
            <a:spAutoFit/>
          </a:bodyPr>
          <a:lstStyle/>
          <a:p>
            <a:pPr algn="just" fontAlgn="auto">
              <a:spcBef>
                <a:spcPts val="0"/>
              </a:spcBef>
              <a:spcAft>
                <a:spcPts val="0"/>
              </a:spcAft>
              <a:defRPr/>
            </a:pPr>
            <a:r>
              <a:rPr lang="en-US" sz="2000" kern="0" dirty="0">
                <a:latin typeface="Times New Roman" pitchFamily="18" charset="0"/>
                <a:cs typeface="Times New Roman" pitchFamily="18" charset="0"/>
              </a:rPr>
              <a:t>The </a:t>
            </a:r>
            <a:r>
              <a:rPr lang="en-US" sz="2000" b="1" kern="0" dirty="0">
                <a:latin typeface="Times New Roman" pitchFamily="18" charset="0"/>
                <a:cs typeface="Times New Roman" pitchFamily="18" charset="0"/>
              </a:rPr>
              <a:t>travel distance </a:t>
            </a:r>
            <a:r>
              <a:rPr lang="en-US" sz="2000" kern="0" dirty="0">
                <a:latin typeface="Times New Roman" pitchFamily="18" charset="0"/>
                <a:cs typeface="Times New Roman" pitchFamily="18" charset="0"/>
              </a:rPr>
              <a:t>identified will be used to calculate the corresponding unit cost. Each unit cost applied will contribute to the </a:t>
            </a:r>
            <a:r>
              <a:rPr lang="en-US" sz="2200" kern="0" dirty="0">
                <a:latin typeface="Times New Roman" pitchFamily="18" charset="0"/>
                <a:cs typeface="Times New Roman" pitchFamily="18" charset="0"/>
              </a:rPr>
              <a:t>costs</a:t>
            </a:r>
            <a:r>
              <a:rPr lang="en-US" sz="2000" kern="0" dirty="0">
                <a:latin typeface="Times New Roman" pitchFamily="18" charset="0"/>
                <a:cs typeface="Times New Roman" pitchFamily="18" charset="0"/>
              </a:rPr>
              <a:t> of travel for the round trip, regardless of the expenses actually incurred. </a:t>
            </a:r>
          </a:p>
        </p:txBody>
      </p:sp>
      <p:sp>
        <p:nvSpPr>
          <p:cNvPr id="14" name="Rectangle 7"/>
          <p:cNvSpPr>
            <a:spLocks noChangeArrowheads="1"/>
          </p:cNvSpPr>
          <p:nvPr/>
        </p:nvSpPr>
        <p:spPr bwMode="auto">
          <a:xfrm>
            <a:off x="381000" y="685800"/>
            <a:ext cx="8610600" cy="523220"/>
          </a:xfrm>
          <a:prstGeom prst="rect">
            <a:avLst/>
          </a:prstGeom>
          <a:noFill/>
          <a:ln w="9525">
            <a:noFill/>
            <a:miter lim="800000"/>
            <a:headEnd/>
            <a:tailEnd/>
          </a:ln>
        </p:spPr>
        <p:txBody>
          <a:bodyPr wrap="square">
            <a:spAutoFit/>
          </a:bodyPr>
          <a:lstStyle/>
          <a:p>
            <a:r>
              <a:rPr lang="nl-BE" sz="2800" b="1" dirty="0">
                <a:solidFill>
                  <a:srgbClr val="000000"/>
                </a:solidFill>
                <a:latin typeface="Times New Roman" pitchFamily="18" charset="0"/>
                <a:cs typeface="Times New Roman" pitchFamily="18" charset="0"/>
              </a:rPr>
              <a:t>Travel costs and Costs of stay - Supporting documents</a:t>
            </a:r>
          </a:p>
        </p:txBody>
      </p:sp>
      <p:sp>
        <p:nvSpPr>
          <p:cNvPr id="15" name="Rectangle 8"/>
          <p:cNvSpPr>
            <a:spLocks noChangeArrowheads="1"/>
          </p:cNvSpPr>
          <p:nvPr/>
        </p:nvSpPr>
        <p:spPr bwMode="auto">
          <a:xfrm>
            <a:off x="609600" y="1143000"/>
            <a:ext cx="1546225" cy="400050"/>
          </a:xfrm>
          <a:prstGeom prst="rect">
            <a:avLst/>
          </a:prstGeom>
          <a:noFill/>
          <a:ln w="9525">
            <a:noFill/>
            <a:miter lim="800000"/>
            <a:headEnd/>
            <a:tailEnd/>
          </a:ln>
        </p:spPr>
        <p:txBody>
          <a:bodyPr wrap="none">
            <a:spAutoFit/>
          </a:bodyPr>
          <a:lstStyle/>
          <a:p>
            <a:r>
              <a:rPr lang="nl-BE" sz="2000" b="1" u="sng" dirty="0">
                <a:solidFill>
                  <a:srgbClr val="000000"/>
                </a:solidFill>
                <a:latin typeface="Times New Roman" pitchFamily="18" charset="0"/>
                <a:cs typeface="Times New Roman" pitchFamily="18" charset="0"/>
              </a:rPr>
              <a:t>Travel costs </a:t>
            </a:r>
            <a:endParaRPr lang="en-US" sz="2000" u="sng" dirty="0"/>
          </a:p>
        </p:txBody>
      </p:sp>
      <p:sp>
        <p:nvSpPr>
          <p:cNvPr id="16" name="Rectangle 9"/>
          <p:cNvSpPr>
            <a:spLocks noChangeArrowheads="1"/>
          </p:cNvSpPr>
          <p:nvPr/>
        </p:nvSpPr>
        <p:spPr bwMode="auto">
          <a:xfrm>
            <a:off x="609600" y="2819400"/>
            <a:ext cx="1628775" cy="400050"/>
          </a:xfrm>
          <a:prstGeom prst="rect">
            <a:avLst/>
          </a:prstGeom>
          <a:noFill/>
          <a:ln w="9525">
            <a:noFill/>
            <a:miter lim="800000"/>
            <a:headEnd/>
            <a:tailEnd/>
          </a:ln>
        </p:spPr>
        <p:txBody>
          <a:bodyPr wrap="none">
            <a:spAutoFit/>
          </a:bodyPr>
          <a:lstStyle/>
          <a:p>
            <a:r>
              <a:rPr lang="nl-BE" sz="2000" b="1" u="sng">
                <a:solidFill>
                  <a:srgbClr val="000000"/>
                </a:solidFill>
                <a:latin typeface="Times New Roman" pitchFamily="18" charset="0"/>
                <a:cs typeface="Times New Roman" pitchFamily="18" charset="0"/>
              </a:rPr>
              <a:t>Costs of stay </a:t>
            </a:r>
            <a:endParaRPr lang="en-US" sz="2000" u="sng"/>
          </a:p>
        </p:txBody>
      </p:sp>
      <p:sp>
        <p:nvSpPr>
          <p:cNvPr id="17" name="Rectangle 10"/>
          <p:cNvSpPr>
            <a:spLocks noChangeArrowheads="1"/>
          </p:cNvSpPr>
          <p:nvPr/>
        </p:nvSpPr>
        <p:spPr bwMode="auto">
          <a:xfrm>
            <a:off x="4343400" y="5410200"/>
            <a:ext cx="4572000" cy="923925"/>
          </a:xfrm>
          <a:prstGeom prst="rect">
            <a:avLst/>
          </a:prstGeom>
          <a:noFill/>
          <a:ln w="9525">
            <a:noFill/>
            <a:miter lim="800000"/>
            <a:headEnd/>
            <a:tailEnd/>
          </a:ln>
        </p:spPr>
        <p:txBody>
          <a:bodyPr>
            <a:spAutoFit/>
          </a:bodyPr>
          <a:lstStyle/>
          <a:p>
            <a:r>
              <a:rPr lang="en-US" i="1" dirty="0">
                <a:solidFill>
                  <a:srgbClr val="FF0000"/>
                </a:solidFill>
              </a:rPr>
              <a:t>Source: </a:t>
            </a:r>
            <a:r>
              <a:rPr lang="en-US" b="1" i="1" dirty="0">
                <a:solidFill>
                  <a:srgbClr val="FF0000"/>
                </a:solidFill>
              </a:rPr>
              <a:t>Guidelines for the Use of the Grant f</a:t>
            </a:r>
            <a:r>
              <a:rPr lang="en-US" i="1" dirty="0">
                <a:solidFill>
                  <a:srgbClr val="FF0000"/>
                </a:solidFill>
              </a:rPr>
              <a:t>or grants awarded in </a:t>
            </a:r>
            <a:r>
              <a:rPr lang="en-US" i="1" dirty="0" smtClean="0">
                <a:solidFill>
                  <a:srgbClr val="FF0000"/>
                </a:solidFill>
              </a:rPr>
              <a:t>201</a:t>
            </a:r>
            <a:r>
              <a:rPr lang="sr-Latn-RS" i="1" dirty="0" smtClean="0">
                <a:solidFill>
                  <a:srgbClr val="FF0000"/>
                </a:solidFill>
              </a:rPr>
              <a:t>6</a:t>
            </a:r>
            <a:r>
              <a:rPr lang="en-US" i="1" dirty="0" smtClean="0">
                <a:solidFill>
                  <a:srgbClr val="FF0000"/>
                </a:solidFill>
              </a:rPr>
              <a:t> </a:t>
            </a:r>
            <a:r>
              <a:rPr lang="en-US" i="1" dirty="0">
                <a:solidFill>
                  <a:srgbClr val="FF0000"/>
                </a:solidFill>
              </a:rPr>
              <a:t>under Call </a:t>
            </a:r>
            <a:r>
              <a:rPr lang="en-US" i="1" dirty="0" smtClean="0">
                <a:solidFill>
                  <a:srgbClr val="FF0000"/>
                </a:solidFill>
              </a:rPr>
              <a:t>EAC/A04/201</a:t>
            </a:r>
            <a:r>
              <a:rPr lang="sr-Latn-RS" i="1" dirty="0" smtClean="0">
                <a:solidFill>
                  <a:srgbClr val="FF0000"/>
                </a:solidFill>
              </a:rPr>
              <a:t>5</a:t>
            </a:r>
            <a:r>
              <a:rPr lang="en-US" i="1" dirty="0" smtClean="0">
                <a:solidFill>
                  <a:srgbClr val="FF0000"/>
                </a:solidFill>
              </a:rPr>
              <a:t> </a:t>
            </a:r>
            <a:endParaRPr lang="en-US" i="1" dirty="0">
              <a:solidFill>
                <a:srgbClr val="FF0000"/>
              </a:solidFill>
            </a:endParaRPr>
          </a:p>
        </p:txBody>
      </p:sp>
    </p:spTree>
    <p:extLst>
      <p:ext uri="{BB962C8B-B14F-4D97-AF65-F5344CB8AC3E}">
        <p14:creationId xmlns:p14="http://schemas.microsoft.com/office/powerpoint/2010/main" xmlns="" val="5182875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14</a:t>
            </a:fld>
            <a:endParaRPr lang="en-US"/>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8" name="Title 1"/>
          <p:cNvSpPr txBox="1">
            <a:spLocks/>
          </p:cNvSpPr>
          <p:nvPr/>
        </p:nvSpPr>
        <p:spPr>
          <a:xfrm>
            <a:off x="457200" y="914400"/>
            <a:ext cx="8229600" cy="990600"/>
          </a:xfrm>
          <a:prstGeom prst="rect">
            <a:avLst/>
          </a:prstGeom>
        </p:spPr>
        <p:txBody>
          <a:bodyPr/>
          <a:lstStyle/>
          <a:p>
            <a:pPr eaLnBrk="0" fontAlgn="auto" hangingPunct="0">
              <a:spcBef>
                <a:spcPts val="0"/>
              </a:spcBef>
              <a:spcAft>
                <a:spcPts val="0"/>
              </a:spcAft>
              <a:defRPr/>
            </a:pPr>
            <a:r>
              <a:rPr lang="en-US" sz="2800" b="1" kern="0" dirty="0">
                <a:latin typeface="Times New Roman" pitchFamily="18" charset="0"/>
                <a:ea typeface="+mj-ea"/>
                <a:cs typeface="Times New Roman" pitchFamily="18" charset="0"/>
              </a:rPr>
              <a:t>Travel costs and costs of stay - Example</a:t>
            </a:r>
          </a:p>
        </p:txBody>
      </p:sp>
      <p:sp>
        <p:nvSpPr>
          <p:cNvPr id="13" name="Content Placeholder 2"/>
          <p:cNvSpPr txBox="1">
            <a:spLocks/>
          </p:cNvSpPr>
          <p:nvPr/>
        </p:nvSpPr>
        <p:spPr>
          <a:xfrm>
            <a:off x="228600" y="1785938"/>
            <a:ext cx="8915400" cy="3001962"/>
          </a:xfrm>
          <a:prstGeom prst="rect">
            <a:avLst/>
          </a:prstGeom>
        </p:spPr>
        <p:txBody>
          <a:bodyPr/>
          <a:lstStyle/>
          <a:p>
            <a:pPr marL="342900" indent="-342900" eaLnBrk="0" fontAlgn="auto" hangingPunct="0">
              <a:spcBef>
                <a:spcPct val="20000"/>
              </a:spcBef>
              <a:spcAft>
                <a:spcPts val="0"/>
              </a:spcAft>
              <a:buFontTx/>
              <a:buChar char="•"/>
              <a:defRPr/>
            </a:pPr>
            <a:r>
              <a:rPr lang="x-none" sz="2400" kern="0">
                <a:latin typeface="Times New Roman" pitchFamily="18" charset="0"/>
                <a:cs typeface="Times New Roman" pitchFamily="18" charset="0"/>
              </a:rPr>
              <a:t>Travel: </a:t>
            </a:r>
            <a:r>
              <a:rPr lang="en-US" sz="2400" kern="0" dirty="0">
                <a:latin typeface="Times New Roman" pitchFamily="18" charset="0"/>
                <a:cs typeface="Times New Roman" pitchFamily="18" charset="0"/>
              </a:rPr>
              <a:t>Nis</a:t>
            </a:r>
            <a:r>
              <a:rPr lang="x-none" sz="2400" kern="0">
                <a:latin typeface="Times New Roman" pitchFamily="18" charset="0"/>
                <a:cs typeface="Times New Roman" pitchFamily="18" charset="0"/>
              </a:rPr>
              <a:t> (RS) – </a:t>
            </a:r>
            <a:r>
              <a:rPr lang="x-none" sz="2400" kern="0" dirty="0">
                <a:latin typeface="Times New Roman" pitchFamily="18" charset="0"/>
                <a:cs typeface="Times New Roman" pitchFamily="18" charset="0"/>
              </a:rPr>
              <a:t>Vienna</a:t>
            </a:r>
            <a:r>
              <a:rPr lang="x-none" sz="2400" kern="0">
                <a:latin typeface="Times New Roman" pitchFamily="18" charset="0"/>
                <a:cs typeface="Times New Roman" pitchFamily="18" charset="0"/>
              </a:rPr>
              <a:t> (</a:t>
            </a:r>
            <a:r>
              <a:rPr lang="x-none" sz="2400" kern="0" dirty="0">
                <a:latin typeface="Times New Roman" pitchFamily="18" charset="0"/>
                <a:cs typeface="Times New Roman" pitchFamily="18" charset="0"/>
              </a:rPr>
              <a:t>AT</a:t>
            </a:r>
            <a:r>
              <a:rPr lang="x-none" sz="2400" kern="0">
                <a:latin typeface="Times New Roman" pitchFamily="18" charset="0"/>
                <a:cs typeface="Times New Roman" pitchFamily="18" charset="0"/>
              </a:rPr>
              <a:t>), 4 days</a:t>
            </a:r>
          </a:p>
          <a:p>
            <a:pPr marL="342900" indent="-342900" eaLnBrk="0" fontAlgn="auto" hangingPunct="0">
              <a:spcBef>
                <a:spcPct val="20000"/>
              </a:spcBef>
              <a:spcAft>
                <a:spcPts val="0"/>
              </a:spcAft>
              <a:buFontTx/>
              <a:buChar char="•"/>
              <a:defRPr/>
            </a:pPr>
            <a:r>
              <a:rPr lang="x-none" sz="2400" kern="0">
                <a:latin typeface="Times New Roman" pitchFamily="18" charset="0"/>
                <a:cs typeface="Times New Roman" pitchFamily="18" charset="0"/>
              </a:rPr>
              <a:t>Distance: </a:t>
            </a:r>
            <a:r>
              <a:rPr lang="x-none" sz="2400" kern="0" dirty="0">
                <a:latin typeface="Times New Roman" pitchFamily="18" charset="0"/>
                <a:cs typeface="Times New Roman" pitchFamily="18" charset="0"/>
              </a:rPr>
              <a:t>691</a:t>
            </a:r>
            <a:r>
              <a:rPr lang="en-US" sz="2400" kern="0" dirty="0">
                <a:latin typeface="Times New Roman" pitchFamily="18" charset="0"/>
                <a:cs typeface="Times New Roman" pitchFamily="18" charset="0"/>
              </a:rPr>
              <a:t>.</a:t>
            </a:r>
            <a:r>
              <a:rPr lang="x-none" sz="2400" kern="0" dirty="0">
                <a:latin typeface="Times New Roman" pitchFamily="18" charset="0"/>
                <a:cs typeface="Times New Roman" pitchFamily="18" charset="0"/>
              </a:rPr>
              <a:t>70</a:t>
            </a:r>
            <a:r>
              <a:rPr lang="en-US" sz="2400" kern="0" dirty="0">
                <a:latin typeface="Times New Roman" pitchFamily="18" charset="0"/>
                <a:cs typeface="Times New Roman" pitchFamily="18" charset="0"/>
              </a:rPr>
              <a:t> km</a:t>
            </a:r>
            <a:r>
              <a:rPr lang="x-none" sz="2400" kern="0">
                <a:latin typeface="Times New Roman" pitchFamily="18" charset="0"/>
                <a:cs typeface="Times New Roman" pitchFamily="18" charset="0"/>
              </a:rPr>
              <a:t> =&gt; </a:t>
            </a:r>
            <a:r>
              <a:rPr lang="x-none" sz="2400" b="1" kern="0">
                <a:latin typeface="Times New Roman" pitchFamily="18" charset="0"/>
                <a:cs typeface="Times New Roman" pitchFamily="18" charset="0"/>
              </a:rPr>
              <a:t>275 Eur</a:t>
            </a:r>
            <a:r>
              <a:rPr lang="x-none" sz="2400" kern="0">
                <a:latin typeface="Times New Roman" pitchFamily="18" charset="0"/>
                <a:cs typeface="Times New Roman" pitchFamily="18" charset="0"/>
              </a:rPr>
              <a:t> </a:t>
            </a:r>
            <a:endParaRPr lang="en-US" sz="2400" kern="0" dirty="0">
              <a:latin typeface="Times New Roman" pitchFamily="18" charset="0"/>
              <a:cs typeface="Times New Roman" pitchFamily="18" charset="0"/>
            </a:endParaRPr>
          </a:p>
          <a:p>
            <a:pPr marL="342900" indent="-342900" eaLnBrk="0" fontAlgn="auto" hangingPunct="0">
              <a:spcBef>
                <a:spcPct val="20000"/>
              </a:spcBef>
              <a:spcAft>
                <a:spcPts val="0"/>
              </a:spcAft>
              <a:defRPr/>
            </a:pPr>
            <a:r>
              <a:rPr lang="en-US" sz="2400" kern="0" dirty="0">
                <a:latin typeface="Times New Roman" pitchFamily="18" charset="0"/>
                <a:cs typeface="Times New Roman" pitchFamily="18" charset="0"/>
              </a:rPr>
              <a:t>    Distance calculator</a:t>
            </a:r>
          </a:p>
          <a:p>
            <a:pPr marL="342900" indent="-342900" eaLnBrk="0" fontAlgn="auto" hangingPunct="0">
              <a:spcBef>
                <a:spcPct val="20000"/>
              </a:spcBef>
              <a:spcAft>
                <a:spcPts val="0"/>
              </a:spcAft>
              <a:buFontTx/>
              <a:buChar char="•"/>
              <a:defRPr/>
            </a:pPr>
            <a:r>
              <a:rPr lang="en-US" sz="2400" kern="0" dirty="0">
                <a:latin typeface="Times New Roman" pitchFamily="18" charset="0"/>
                <a:cs typeface="Times New Roman" pitchFamily="18" charset="0"/>
                <a:hlinkClick r:id="rId4"/>
              </a:rPr>
              <a:t>http://ec.europa.eu/programmes/erasmus-plus/tools/distance_en.htm</a:t>
            </a:r>
            <a:endParaRPr lang="en-US" sz="2400" kern="0" dirty="0">
              <a:latin typeface="Times New Roman" pitchFamily="18" charset="0"/>
              <a:cs typeface="Times New Roman" pitchFamily="18" charset="0"/>
            </a:endParaRPr>
          </a:p>
          <a:p>
            <a:pPr marL="342900" indent="-342900" eaLnBrk="0" fontAlgn="auto" hangingPunct="0">
              <a:spcBef>
                <a:spcPct val="20000"/>
              </a:spcBef>
              <a:spcAft>
                <a:spcPts val="0"/>
              </a:spcAft>
              <a:buFontTx/>
              <a:buChar char="•"/>
              <a:defRPr/>
            </a:pPr>
            <a:r>
              <a:rPr lang="x-none" sz="2400" kern="0">
                <a:latin typeface="Times New Roman" pitchFamily="18" charset="0"/>
                <a:cs typeface="Times New Roman" pitchFamily="18" charset="0"/>
              </a:rPr>
              <a:t>Stay cost</a:t>
            </a:r>
            <a:r>
              <a:rPr lang="en-US" sz="2400" kern="0" dirty="0">
                <a:latin typeface="Times New Roman" pitchFamily="18" charset="0"/>
                <a:cs typeface="Times New Roman" pitchFamily="18" charset="0"/>
              </a:rPr>
              <a:t>s</a:t>
            </a:r>
            <a:r>
              <a:rPr lang="x-none" sz="2400" kern="0">
                <a:latin typeface="Times New Roman" pitchFamily="18" charset="0"/>
                <a:cs typeface="Times New Roman" pitchFamily="18" charset="0"/>
              </a:rPr>
              <a:t>: 4 days =&gt; </a:t>
            </a:r>
            <a:r>
              <a:rPr lang="x-none" sz="2400" b="1" kern="0">
                <a:latin typeface="Times New Roman" pitchFamily="18" charset="0"/>
                <a:cs typeface="Times New Roman" pitchFamily="18" charset="0"/>
              </a:rPr>
              <a:t>480 Eur</a:t>
            </a:r>
          </a:p>
          <a:p>
            <a:pPr marL="342900" indent="-342900" eaLnBrk="0" fontAlgn="auto" hangingPunct="0">
              <a:spcBef>
                <a:spcPct val="20000"/>
              </a:spcBef>
              <a:spcAft>
                <a:spcPts val="0"/>
              </a:spcAft>
              <a:buFontTx/>
              <a:buChar char="•"/>
              <a:defRPr/>
            </a:pPr>
            <a:endParaRPr lang="x-none" sz="2400" b="1" kern="0">
              <a:latin typeface="Times New Roman" pitchFamily="18" charset="0"/>
              <a:cs typeface="Times New Roman" pitchFamily="18" charset="0"/>
            </a:endParaRPr>
          </a:p>
          <a:p>
            <a:pPr marL="342900" indent="-342900" eaLnBrk="0" fontAlgn="auto" hangingPunct="0">
              <a:spcBef>
                <a:spcPct val="20000"/>
              </a:spcBef>
              <a:spcAft>
                <a:spcPts val="0"/>
              </a:spcAft>
              <a:defRPr/>
            </a:pPr>
            <a:endParaRPr lang="x-none" sz="2400" kern="0">
              <a:solidFill>
                <a:srgbClr val="808080">
                  <a:lumMod val="75000"/>
                </a:srgbClr>
              </a:solidFill>
              <a:latin typeface="Arial"/>
              <a:cs typeface="+mn-cs"/>
            </a:endParaRPr>
          </a:p>
          <a:p>
            <a:pPr marL="342900" indent="-342900" eaLnBrk="0" fontAlgn="auto" hangingPunct="0">
              <a:spcBef>
                <a:spcPct val="20000"/>
              </a:spcBef>
              <a:spcAft>
                <a:spcPts val="0"/>
              </a:spcAft>
              <a:buFontTx/>
              <a:buChar char="•"/>
              <a:defRPr/>
            </a:pPr>
            <a:endParaRPr lang="en-US" sz="2400" kern="0" dirty="0">
              <a:solidFill>
                <a:srgbClr val="808080">
                  <a:lumMod val="75000"/>
                </a:srgbClr>
              </a:solidFill>
              <a:latin typeface="Arial"/>
              <a:cs typeface="+mn-cs"/>
            </a:endParaRPr>
          </a:p>
        </p:txBody>
      </p:sp>
    </p:spTree>
    <p:extLst>
      <p:ext uri="{BB962C8B-B14F-4D97-AF65-F5344CB8AC3E}">
        <p14:creationId xmlns:p14="http://schemas.microsoft.com/office/powerpoint/2010/main" xmlns="" val="5182875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15</a:t>
            </a:fld>
            <a:endParaRPr lang="en-US"/>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8" name="Text Box 10"/>
          <p:cNvSpPr txBox="1">
            <a:spLocks noChangeArrowheads="1"/>
          </p:cNvSpPr>
          <p:nvPr/>
        </p:nvSpPr>
        <p:spPr bwMode="auto">
          <a:xfrm>
            <a:off x="152400" y="801688"/>
            <a:ext cx="8991600" cy="6026265"/>
          </a:xfrm>
          <a:prstGeom prst="rect">
            <a:avLst/>
          </a:prstGeom>
          <a:noFill/>
          <a:ln w="9525">
            <a:noFill/>
            <a:miter lim="800000"/>
            <a:headEnd/>
            <a:tailEnd/>
          </a:ln>
        </p:spPr>
        <p:txBody>
          <a:bodyPr>
            <a:spAutoFit/>
          </a:bodyPr>
          <a:lstStyle/>
          <a:p>
            <a:pPr fontAlgn="auto">
              <a:spcBef>
                <a:spcPts val="0"/>
              </a:spcBef>
              <a:spcAft>
                <a:spcPts val="0"/>
              </a:spcAft>
              <a:defRPr/>
            </a:pPr>
            <a:endParaRPr lang="x-none" sz="2400" b="1" dirty="0">
              <a:latin typeface="Times New Roman" pitchFamily="18" charset="0"/>
              <a:cs typeface="Times New Roman" pitchFamily="18" charset="0"/>
            </a:endParaRPr>
          </a:p>
          <a:p>
            <a:pPr fontAlgn="auto">
              <a:spcBef>
                <a:spcPts val="0"/>
              </a:spcBef>
              <a:spcAft>
                <a:spcPts val="0"/>
              </a:spcAft>
              <a:defRPr/>
            </a:pPr>
            <a:r>
              <a:rPr lang="nl-BE" sz="2800" b="1" dirty="0">
                <a:latin typeface="Times New Roman" pitchFamily="18" charset="0"/>
                <a:cs typeface="Times New Roman" pitchFamily="18" charset="0"/>
              </a:rPr>
              <a:t>Travel costs and Costs of stay - Supporting documents</a:t>
            </a:r>
            <a:endParaRPr lang="nl-BE" sz="2400" b="1" dirty="0">
              <a:latin typeface="Times New Roman" pitchFamily="18" charset="0"/>
              <a:cs typeface="Times New Roman" pitchFamily="18" charset="0"/>
            </a:endParaRPr>
          </a:p>
          <a:p>
            <a:pPr fontAlgn="auto">
              <a:spcBef>
                <a:spcPts val="0"/>
              </a:spcBef>
              <a:spcAft>
                <a:spcPts val="0"/>
              </a:spcAft>
              <a:defRPr/>
            </a:pPr>
            <a:endParaRPr lang="nl-BE" b="1" dirty="0">
              <a:latin typeface="Times New Roman" pitchFamily="18" charset="0"/>
              <a:cs typeface="Times New Roman" pitchFamily="18" charset="0"/>
            </a:endParaRPr>
          </a:p>
          <a:p>
            <a:pPr marL="342900" indent="-342900" eaLnBrk="0" fontAlgn="auto" hangingPunct="0">
              <a:spcBef>
                <a:spcPct val="20000"/>
              </a:spcBef>
              <a:spcAft>
                <a:spcPts val="0"/>
              </a:spcAft>
              <a:buFontTx/>
              <a:buChar char="•"/>
              <a:defRPr/>
            </a:pPr>
            <a:r>
              <a:rPr lang="x-none" sz="2400" b="1" kern="0">
                <a:latin typeface="Times New Roman" pitchFamily="18" charset="0"/>
                <a:cs typeface="Times New Roman" pitchFamily="18" charset="0"/>
              </a:rPr>
              <a:t>individual </a:t>
            </a:r>
            <a:r>
              <a:rPr lang="x-none" sz="2400" b="1" kern="0" dirty="0">
                <a:latin typeface="Times New Roman" pitchFamily="18" charset="0"/>
                <a:cs typeface="Times New Roman" pitchFamily="18" charset="0"/>
              </a:rPr>
              <a:t>travel</a:t>
            </a:r>
            <a:r>
              <a:rPr lang="x-none" sz="2400" b="1" kern="0">
                <a:latin typeface="Times New Roman" pitchFamily="18" charset="0"/>
                <a:cs typeface="Times New Roman" pitchFamily="18" charset="0"/>
              </a:rPr>
              <a:t> report </a:t>
            </a:r>
            <a:r>
              <a:rPr lang="x-none" sz="2400" kern="0">
                <a:latin typeface="Times New Roman" pitchFamily="18" charset="0"/>
                <a:cs typeface="Times New Roman" pitchFamily="18" charset="0"/>
              </a:rPr>
              <a:t>(I</a:t>
            </a:r>
            <a:r>
              <a:rPr lang="x-none" sz="2400" kern="0" dirty="0">
                <a:latin typeface="Times New Roman" pitchFamily="18" charset="0"/>
                <a:cs typeface="Times New Roman" pitchFamily="18" charset="0"/>
              </a:rPr>
              <a:t>T</a:t>
            </a:r>
            <a:r>
              <a:rPr lang="x-none" sz="2400" kern="0">
                <a:latin typeface="Times New Roman" pitchFamily="18" charset="0"/>
                <a:cs typeface="Times New Roman" pitchFamily="18" charset="0"/>
              </a:rPr>
              <a:t>R)</a:t>
            </a:r>
            <a:r>
              <a:rPr lang="en-US" sz="2400" kern="0" dirty="0">
                <a:latin typeface="Times New Roman" pitchFamily="18" charset="0"/>
                <a:cs typeface="Times New Roman" pitchFamily="18" charset="0"/>
              </a:rPr>
              <a:t>  -</a:t>
            </a:r>
            <a:r>
              <a:rPr lang="en-US" sz="2400" kern="0" dirty="0">
                <a:solidFill>
                  <a:srgbClr val="FF0000"/>
                </a:solidFill>
                <a:latin typeface="Times New Roman" pitchFamily="18" charset="0"/>
                <a:cs typeface="Times New Roman" pitchFamily="18" charset="0"/>
              </a:rPr>
              <a:t> </a:t>
            </a:r>
            <a:r>
              <a:rPr lang="en-GB" sz="2400" b="1" u="sng" dirty="0">
                <a:solidFill>
                  <a:srgbClr val="FF0000"/>
                </a:solidFill>
                <a:latin typeface="Times New Roman" pitchFamily="18" charset="0"/>
                <a:cs typeface="Times New Roman" pitchFamily="18" charset="0"/>
              </a:rPr>
              <a:t>SIGNED &amp; filled - ORIGINAL</a:t>
            </a:r>
            <a:endParaRPr lang="x-none" sz="2400" kern="0">
              <a:solidFill>
                <a:srgbClr val="FF0000"/>
              </a:solidFill>
              <a:latin typeface="Times New Roman" pitchFamily="18" charset="0"/>
              <a:cs typeface="Times New Roman" pitchFamily="18" charset="0"/>
            </a:endParaRPr>
          </a:p>
          <a:p>
            <a:pPr marL="342900" indent="-342900" eaLnBrk="0" fontAlgn="auto" hangingPunct="0">
              <a:spcBef>
                <a:spcPct val="20000"/>
              </a:spcBef>
              <a:spcAft>
                <a:spcPts val="0"/>
              </a:spcAft>
              <a:buFontTx/>
              <a:buChar char="•"/>
              <a:defRPr/>
            </a:pPr>
            <a:r>
              <a:rPr lang="x-none" sz="2400" b="1" kern="0">
                <a:latin typeface="Times New Roman" pitchFamily="18" charset="0"/>
                <a:cs typeface="Times New Roman" pitchFamily="18" charset="0"/>
              </a:rPr>
              <a:t>table of specificaltion </a:t>
            </a:r>
            <a:r>
              <a:rPr lang="x-none" sz="2400" kern="0">
                <a:latin typeface="Times New Roman" pitchFamily="18" charset="0"/>
                <a:cs typeface="Times New Roman" pitchFamily="18" charset="0"/>
              </a:rPr>
              <a:t>of travel and stay costs</a:t>
            </a:r>
            <a:r>
              <a:rPr lang="en-US" sz="2400" kern="0" dirty="0">
                <a:latin typeface="Times New Roman" pitchFamily="18" charset="0"/>
                <a:cs typeface="Times New Roman" pitchFamily="18" charset="0"/>
              </a:rPr>
              <a:t> </a:t>
            </a:r>
            <a:r>
              <a:rPr lang="en-GB" sz="2400" b="1" u="sng" dirty="0">
                <a:solidFill>
                  <a:srgbClr val="FF0000"/>
                </a:solidFill>
                <a:latin typeface="Times New Roman" pitchFamily="18" charset="0"/>
                <a:cs typeface="Times New Roman" pitchFamily="18" charset="0"/>
              </a:rPr>
              <a:t>Certified copy</a:t>
            </a:r>
            <a:endParaRPr lang="x-none" sz="2400" kern="0">
              <a:latin typeface="Times New Roman" pitchFamily="18" charset="0"/>
              <a:cs typeface="Times New Roman" pitchFamily="18" charset="0"/>
            </a:endParaRPr>
          </a:p>
          <a:p>
            <a:pPr marL="342900" indent="-342900" eaLnBrk="0" fontAlgn="auto" hangingPunct="0">
              <a:spcBef>
                <a:spcPct val="20000"/>
              </a:spcBef>
              <a:spcAft>
                <a:spcPts val="0"/>
              </a:spcAft>
              <a:buFontTx/>
              <a:buChar char="•"/>
              <a:defRPr/>
            </a:pPr>
            <a:r>
              <a:rPr lang="x-none" sz="2400" b="1" kern="0">
                <a:latin typeface="Times New Roman" pitchFamily="18" charset="0"/>
                <a:cs typeface="Times New Roman" pitchFamily="18" charset="0"/>
              </a:rPr>
              <a:t>travel order/decision </a:t>
            </a:r>
            <a:r>
              <a:rPr lang="x-none" sz="2400" kern="0">
                <a:latin typeface="Times New Roman" pitchFamily="18" charset="0"/>
                <a:cs typeface="Times New Roman" pitchFamily="18" charset="0"/>
              </a:rPr>
              <a:t>(if applicable)</a:t>
            </a:r>
            <a:r>
              <a:rPr lang="en-US" sz="2400" kern="0" dirty="0">
                <a:latin typeface="Times New Roman" pitchFamily="18" charset="0"/>
                <a:cs typeface="Times New Roman" pitchFamily="18" charset="0"/>
              </a:rPr>
              <a:t> </a:t>
            </a:r>
            <a:r>
              <a:rPr lang="en-GB" sz="2400" b="1" u="sng" dirty="0">
                <a:solidFill>
                  <a:srgbClr val="FF0000"/>
                </a:solidFill>
                <a:latin typeface="Times New Roman" pitchFamily="18" charset="0"/>
                <a:cs typeface="Times New Roman" pitchFamily="18" charset="0"/>
              </a:rPr>
              <a:t>Certified copy</a:t>
            </a:r>
            <a:endParaRPr lang="x-none" sz="2400" kern="0">
              <a:latin typeface="Times New Roman" pitchFamily="18" charset="0"/>
              <a:cs typeface="Times New Roman" pitchFamily="18" charset="0"/>
            </a:endParaRPr>
          </a:p>
          <a:p>
            <a:pPr marL="342900" indent="-342900" eaLnBrk="0" fontAlgn="auto" hangingPunct="0">
              <a:spcBef>
                <a:spcPct val="20000"/>
              </a:spcBef>
              <a:spcAft>
                <a:spcPts val="0"/>
              </a:spcAft>
              <a:buFontTx/>
              <a:buChar char="•"/>
              <a:defRPr/>
            </a:pPr>
            <a:r>
              <a:rPr lang="x-none" sz="2400" kern="0">
                <a:latin typeface="Times New Roman" pitchFamily="18" charset="0"/>
                <a:cs typeface="Times New Roman" pitchFamily="18" charset="0"/>
              </a:rPr>
              <a:t>proof </a:t>
            </a:r>
            <a:r>
              <a:rPr lang="en-US" sz="2400" kern="0" dirty="0">
                <a:latin typeface="Times New Roman" pitchFamily="18" charset="0"/>
                <a:cs typeface="Times New Roman" pitchFamily="18" charset="0"/>
              </a:rPr>
              <a:t>that the trip actually took place (e.g. </a:t>
            </a:r>
            <a:r>
              <a:rPr lang="en-US" sz="2400" b="1" kern="0" dirty="0">
                <a:latin typeface="Times New Roman" pitchFamily="18" charset="0"/>
                <a:cs typeface="Times New Roman" pitchFamily="18" charset="0"/>
              </a:rPr>
              <a:t>travel tickets, boarding passes, invoices, receipts, attendance list</a:t>
            </a:r>
            <a:r>
              <a:rPr lang="en-US" sz="2400" kern="0" dirty="0">
                <a:latin typeface="Times New Roman" pitchFamily="18" charset="0"/>
                <a:cs typeface="Times New Roman" pitchFamily="18" charset="0"/>
              </a:rPr>
              <a:t>) </a:t>
            </a:r>
            <a:r>
              <a:rPr lang="en-GB" sz="2400" b="1" u="sng" dirty="0">
                <a:solidFill>
                  <a:srgbClr val="FF0000"/>
                </a:solidFill>
                <a:latin typeface="Times New Roman" pitchFamily="18" charset="0"/>
                <a:cs typeface="Times New Roman" pitchFamily="18" charset="0"/>
              </a:rPr>
              <a:t>Certified copy</a:t>
            </a:r>
            <a:endParaRPr lang="x-none" sz="2400" kern="0">
              <a:latin typeface="Times New Roman" pitchFamily="18" charset="0"/>
              <a:cs typeface="Times New Roman" pitchFamily="18" charset="0"/>
            </a:endParaRPr>
          </a:p>
          <a:p>
            <a:pPr marL="342900" indent="-342900" eaLnBrk="0" fontAlgn="auto" hangingPunct="0">
              <a:spcBef>
                <a:spcPct val="20000"/>
              </a:spcBef>
              <a:spcAft>
                <a:spcPts val="0"/>
              </a:spcAft>
              <a:buFontTx/>
              <a:buChar char="•"/>
              <a:defRPr/>
            </a:pPr>
            <a:r>
              <a:rPr lang="x-none" sz="2400" b="1" kern="0">
                <a:latin typeface="Times New Roman" pitchFamily="18" charset="0"/>
                <a:cs typeface="Times New Roman" pitchFamily="18" charset="0"/>
              </a:rPr>
              <a:t>proof of payment </a:t>
            </a:r>
            <a:r>
              <a:rPr lang="x-none" sz="2400" kern="0">
                <a:latin typeface="Times New Roman" pitchFamily="18" charset="0"/>
                <a:cs typeface="Times New Roman" pitchFamily="18" charset="0"/>
              </a:rPr>
              <a:t>for travel costs (bank statement)</a:t>
            </a:r>
            <a:r>
              <a:rPr lang="en-US" sz="2400" kern="0" dirty="0">
                <a:latin typeface="Times New Roman" pitchFamily="18" charset="0"/>
                <a:cs typeface="Times New Roman" pitchFamily="18" charset="0"/>
              </a:rPr>
              <a:t> </a:t>
            </a:r>
            <a:r>
              <a:rPr lang="en-GB" sz="2400" b="1" u="sng" dirty="0">
                <a:solidFill>
                  <a:srgbClr val="FF0000"/>
                </a:solidFill>
                <a:latin typeface="Times New Roman" pitchFamily="18" charset="0"/>
                <a:cs typeface="Times New Roman" pitchFamily="18" charset="0"/>
              </a:rPr>
              <a:t>Certified copy</a:t>
            </a:r>
            <a:endParaRPr lang="x-none" sz="2400" kern="0">
              <a:latin typeface="Times New Roman" pitchFamily="18" charset="0"/>
              <a:cs typeface="Times New Roman" pitchFamily="18" charset="0"/>
            </a:endParaRPr>
          </a:p>
          <a:p>
            <a:pPr marL="342900" indent="-342900" eaLnBrk="0" fontAlgn="auto" hangingPunct="0">
              <a:spcBef>
                <a:spcPct val="20000"/>
              </a:spcBef>
              <a:spcAft>
                <a:spcPts val="0"/>
              </a:spcAft>
              <a:buFontTx/>
              <a:buChar char="•"/>
              <a:defRPr/>
            </a:pPr>
            <a:r>
              <a:rPr lang="x-none" sz="2400" b="1" kern="0">
                <a:latin typeface="Times New Roman" pitchFamily="18" charset="0"/>
                <a:cs typeface="Times New Roman" pitchFamily="18" charset="0"/>
              </a:rPr>
              <a:t>proof of payment </a:t>
            </a:r>
            <a:r>
              <a:rPr lang="x-none" sz="2400" kern="0">
                <a:latin typeface="Times New Roman" pitchFamily="18" charset="0"/>
                <a:cs typeface="Times New Roman" pitchFamily="18" charset="0"/>
              </a:rPr>
              <a:t>for stay cost (bank statement)</a:t>
            </a:r>
            <a:r>
              <a:rPr lang="en-US" sz="2400" kern="0" dirty="0">
                <a:latin typeface="Times New Roman" pitchFamily="18" charset="0"/>
                <a:cs typeface="Times New Roman" pitchFamily="18" charset="0"/>
              </a:rPr>
              <a:t> </a:t>
            </a:r>
            <a:r>
              <a:rPr lang="en-GB" sz="2400" b="1" u="sng" dirty="0">
                <a:solidFill>
                  <a:srgbClr val="FF0000"/>
                </a:solidFill>
                <a:latin typeface="Times New Roman" pitchFamily="18" charset="0"/>
                <a:cs typeface="Times New Roman" pitchFamily="18" charset="0"/>
              </a:rPr>
              <a:t>Certified copy</a:t>
            </a:r>
            <a:endParaRPr lang="x-none" sz="2400" kern="0">
              <a:latin typeface="Times New Roman" pitchFamily="18" charset="0"/>
              <a:cs typeface="Times New Roman" pitchFamily="18" charset="0"/>
            </a:endParaRPr>
          </a:p>
          <a:p>
            <a:pPr marL="342900" indent="-342900" eaLnBrk="0" fontAlgn="auto" hangingPunct="0">
              <a:spcBef>
                <a:spcPct val="20000"/>
              </a:spcBef>
              <a:spcAft>
                <a:spcPts val="0"/>
              </a:spcAft>
              <a:buFontTx/>
              <a:buChar char="•"/>
              <a:defRPr/>
            </a:pPr>
            <a:r>
              <a:rPr lang="x-none" sz="2400" b="1" kern="0">
                <a:latin typeface="Times New Roman" pitchFamily="18" charset="0"/>
                <a:cs typeface="Times New Roman" pitchFamily="18" charset="0"/>
              </a:rPr>
              <a:t>proof of payment </a:t>
            </a:r>
            <a:r>
              <a:rPr lang="x-none" sz="2400" kern="0">
                <a:latin typeface="Times New Roman" pitchFamily="18" charset="0"/>
                <a:cs typeface="Times New Roman" pitchFamily="18" charset="0"/>
              </a:rPr>
              <a:t>for taxes (if any)</a:t>
            </a:r>
            <a:r>
              <a:rPr lang="en-US" sz="2400" kern="0" dirty="0">
                <a:latin typeface="Times New Roman" pitchFamily="18" charset="0"/>
                <a:cs typeface="Times New Roman" pitchFamily="18" charset="0"/>
              </a:rPr>
              <a:t> </a:t>
            </a:r>
            <a:r>
              <a:rPr lang="en-GB" sz="2400" b="1" u="sng" dirty="0">
                <a:solidFill>
                  <a:srgbClr val="FF0000"/>
                </a:solidFill>
                <a:latin typeface="Times New Roman" pitchFamily="18" charset="0"/>
                <a:cs typeface="Times New Roman" pitchFamily="18" charset="0"/>
              </a:rPr>
              <a:t>Certified copy</a:t>
            </a:r>
            <a:endParaRPr lang="x-none" sz="2400" kern="0">
              <a:latin typeface="Times New Roman" pitchFamily="18" charset="0"/>
              <a:cs typeface="Times New Roman" pitchFamily="18" charset="0"/>
            </a:endParaRPr>
          </a:p>
          <a:p>
            <a:pPr fontAlgn="auto">
              <a:spcBef>
                <a:spcPts val="0"/>
              </a:spcBef>
              <a:spcAft>
                <a:spcPts val="0"/>
              </a:spcAft>
              <a:defRPr/>
            </a:pPr>
            <a:endParaRPr lang="nl-BE" sz="2400" b="1" dirty="0">
              <a:latin typeface="Times New Roman" pitchFamily="18" charset="0"/>
              <a:cs typeface="Times New Roman" pitchFamily="18" charset="0"/>
            </a:endParaRPr>
          </a:p>
          <a:p>
            <a:pPr fontAlgn="auto">
              <a:spcBef>
                <a:spcPts val="0"/>
              </a:spcBef>
              <a:spcAft>
                <a:spcPts val="0"/>
              </a:spcAft>
              <a:defRPr/>
            </a:pPr>
            <a:endParaRPr lang="nl-BE" sz="2400" b="1" dirty="0">
              <a:latin typeface="Times New Roman" pitchFamily="18" charset="0"/>
              <a:cs typeface="Times New Roman" pitchFamily="18" charset="0"/>
            </a:endParaRPr>
          </a:p>
          <a:p>
            <a:pPr fontAlgn="auto">
              <a:spcBef>
                <a:spcPts val="0"/>
              </a:spcBef>
              <a:spcAft>
                <a:spcPts val="0"/>
              </a:spcAft>
              <a:defRPr/>
            </a:pPr>
            <a:endParaRPr lang="nl-BE" sz="2400" b="1" dirty="0">
              <a:latin typeface="Times New Roman" pitchFamily="18" charset="0"/>
              <a:cs typeface="Times New Roman" pitchFamily="18" charset="0"/>
            </a:endParaRPr>
          </a:p>
          <a:p>
            <a:pPr algn="just" fontAlgn="auto">
              <a:spcBef>
                <a:spcPts val="0"/>
              </a:spcBef>
              <a:spcAft>
                <a:spcPts val="0"/>
              </a:spcAft>
              <a:defRPr/>
            </a:pPr>
            <a:endParaRPr lang="nl-BE" dirty="0">
              <a:latin typeface="Times New Roman" pitchFamily="18" charset="0"/>
              <a:cs typeface="Times New Roman" pitchFamily="18" charset="0"/>
            </a:endParaRPr>
          </a:p>
        </p:txBody>
      </p:sp>
    </p:spTree>
    <p:extLst>
      <p:ext uri="{BB962C8B-B14F-4D97-AF65-F5344CB8AC3E}">
        <p14:creationId xmlns:p14="http://schemas.microsoft.com/office/powerpoint/2010/main" xmlns="" val="5182875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16</a:t>
            </a:fld>
            <a:endParaRPr lang="en-US"/>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8" name="Text Box 10"/>
          <p:cNvSpPr txBox="1">
            <a:spLocks noChangeArrowheads="1"/>
          </p:cNvSpPr>
          <p:nvPr/>
        </p:nvSpPr>
        <p:spPr bwMode="auto">
          <a:xfrm>
            <a:off x="152400" y="714375"/>
            <a:ext cx="8858250" cy="6370975"/>
          </a:xfrm>
          <a:prstGeom prst="rect">
            <a:avLst/>
          </a:prstGeom>
          <a:noFill/>
          <a:ln w="9525">
            <a:noFill/>
            <a:miter lim="800000"/>
            <a:headEnd/>
            <a:tailEnd/>
          </a:ln>
        </p:spPr>
        <p:txBody>
          <a:bodyPr>
            <a:spAutoFit/>
          </a:bodyPr>
          <a:lstStyle/>
          <a:p>
            <a:pPr algn="just" fontAlgn="auto">
              <a:spcBef>
                <a:spcPts val="0"/>
              </a:spcBef>
              <a:spcAft>
                <a:spcPts val="0"/>
              </a:spcAft>
              <a:defRPr/>
            </a:pPr>
            <a:r>
              <a:rPr lang="nl-BE" sz="2800" b="1" dirty="0">
                <a:latin typeface="Times New Roman" pitchFamily="18" charset="0"/>
                <a:cs typeface="Times New Roman" pitchFamily="18" charset="0"/>
              </a:rPr>
              <a:t>Equipment - Supporting documents</a:t>
            </a:r>
          </a:p>
          <a:p>
            <a:pPr algn="just" fontAlgn="auto">
              <a:spcBef>
                <a:spcPts val="0"/>
              </a:spcBef>
              <a:spcAft>
                <a:spcPts val="0"/>
              </a:spcAft>
              <a:defRPr/>
            </a:pPr>
            <a:r>
              <a:rPr lang="en-US" sz="2000" dirty="0">
                <a:latin typeface="Times New Roman" pitchFamily="18" charset="0"/>
                <a:cs typeface="Times New Roman" pitchFamily="18" charset="0"/>
              </a:rPr>
              <a:t>For the purposes of any financial evaluation and/or audit, beneficiaries will have to be able to justify / prove the following elements:</a:t>
            </a:r>
          </a:p>
          <a:p>
            <a:pPr algn="just" fontAlgn="auto">
              <a:spcBef>
                <a:spcPts val="0"/>
              </a:spcBef>
              <a:spcAft>
                <a:spcPts val="0"/>
              </a:spcAft>
              <a:buFont typeface="Arial" charset="0"/>
              <a:buChar char="•"/>
              <a:defRPr/>
            </a:pPr>
            <a:r>
              <a:rPr lang="en-US" sz="2000" dirty="0">
                <a:latin typeface="Times New Roman" pitchFamily="18" charset="0"/>
                <a:cs typeface="Times New Roman" pitchFamily="18" charset="0"/>
              </a:rPr>
              <a:t> The declared costs are identifiable and verifiable, in </a:t>
            </a:r>
            <a:r>
              <a:rPr lang="en-US" sz="2000" b="1" u="sng" dirty="0">
                <a:latin typeface="Times New Roman" pitchFamily="18" charset="0"/>
                <a:cs typeface="Times New Roman" pitchFamily="18" charset="0"/>
              </a:rPr>
              <a:t>particular being recorded </a:t>
            </a:r>
            <a:r>
              <a:rPr lang="en-US" sz="2000" dirty="0">
                <a:latin typeface="Times New Roman" pitchFamily="18" charset="0"/>
                <a:cs typeface="Times New Roman" pitchFamily="18" charset="0"/>
              </a:rPr>
              <a:t>in the accounting system of the Beneficiary.</a:t>
            </a:r>
          </a:p>
          <a:p>
            <a:pPr algn="just" fontAlgn="auto">
              <a:spcBef>
                <a:spcPts val="0"/>
              </a:spcBef>
              <a:spcAft>
                <a:spcPts val="0"/>
              </a:spcAft>
              <a:buFont typeface="Arial" charset="0"/>
              <a:buChar char="•"/>
              <a:defRPr/>
            </a:pPr>
            <a:r>
              <a:rPr lang="en-US" sz="2000" dirty="0">
                <a:latin typeface="Times New Roman" pitchFamily="18" charset="0"/>
                <a:cs typeface="Times New Roman" pitchFamily="18" charset="0"/>
              </a:rPr>
              <a:t>The equipment is </a:t>
            </a:r>
            <a:r>
              <a:rPr lang="en-US" sz="2000" b="1" u="sng" dirty="0">
                <a:latin typeface="Times New Roman" pitchFamily="18" charset="0"/>
                <a:cs typeface="Times New Roman" pitchFamily="18" charset="0"/>
              </a:rPr>
              <a:t>properly registered</a:t>
            </a:r>
            <a:r>
              <a:rPr lang="en-US" sz="2000" u="sng" dirty="0">
                <a:latin typeface="Times New Roman" pitchFamily="18" charset="0"/>
                <a:cs typeface="Times New Roman" pitchFamily="18" charset="0"/>
              </a:rPr>
              <a:t> </a:t>
            </a:r>
            <a:r>
              <a:rPr lang="en-US" sz="2000" dirty="0">
                <a:latin typeface="Times New Roman" pitchFamily="18" charset="0"/>
                <a:cs typeface="Times New Roman" pitchFamily="18" charset="0"/>
              </a:rPr>
              <a:t>in the inventory of the institution concerned. </a:t>
            </a:r>
            <a:r>
              <a:rPr lang="sr-Latn-CS" sz="2000" b="1" u="sng" dirty="0">
                <a:solidFill>
                  <a:srgbClr val="FF0000"/>
                </a:solidFill>
                <a:latin typeface="Times New Roman" pitchFamily="18" charset="0"/>
                <a:cs typeface="Times New Roman" pitchFamily="18" charset="0"/>
              </a:rPr>
              <a:t>NOTICE: </a:t>
            </a:r>
            <a:r>
              <a:rPr lang="en-US" sz="2000" b="1" u="sng" dirty="0">
                <a:solidFill>
                  <a:srgbClr val="FF0000"/>
                </a:solidFill>
                <a:latin typeface="Times New Roman" pitchFamily="18" charset="0"/>
                <a:cs typeface="Times New Roman" pitchFamily="18" charset="0"/>
              </a:rPr>
              <a:t> All equipment must be </a:t>
            </a:r>
            <a:r>
              <a:rPr lang="en-GB" sz="2000" b="1" u="sng" dirty="0">
                <a:solidFill>
                  <a:srgbClr val="FF0000"/>
                </a:solidFill>
                <a:latin typeface="Times New Roman" pitchFamily="18" charset="0"/>
                <a:cs typeface="Times New Roman" pitchFamily="18" charset="0"/>
              </a:rPr>
              <a:t>Labelled with E+ stickers</a:t>
            </a:r>
            <a:endParaRPr lang="sr-Latn-CS" sz="2000" b="1" u="sng" dirty="0">
              <a:solidFill>
                <a:srgbClr val="FF0000"/>
              </a:solidFill>
              <a:latin typeface="Times New Roman" pitchFamily="18" charset="0"/>
              <a:cs typeface="Times New Roman" pitchFamily="18" charset="0"/>
            </a:endParaRPr>
          </a:p>
          <a:p>
            <a:pPr algn="just" fontAlgn="auto">
              <a:spcBef>
                <a:spcPts val="0"/>
              </a:spcBef>
              <a:spcAft>
                <a:spcPts val="0"/>
              </a:spcAft>
              <a:buFont typeface="Arial" charset="0"/>
              <a:buChar char="•"/>
              <a:defRPr/>
            </a:pPr>
            <a:r>
              <a:rPr lang="en-US" sz="2000" dirty="0">
                <a:latin typeface="Times New Roman" pitchFamily="18" charset="0"/>
                <a:cs typeface="Times New Roman" pitchFamily="18" charset="0"/>
              </a:rPr>
              <a:t>The following should, however, be retained with the project accounts: </a:t>
            </a:r>
            <a:r>
              <a:rPr lang="en-US" sz="2000" b="1" dirty="0">
                <a:latin typeface="Times New Roman" pitchFamily="18" charset="0"/>
                <a:cs typeface="Times New Roman" pitchFamily="18" charset="0"/>
              </a:rPr>
              <a:t>Invoice(s)</a:t>
            </a:r>
            <a:r>
              <a:rPr lang="en-US" sz="2000" dirty="0">
                <a:latin typeface="Times New Roman" pitchFamily="18" charset="0"/>
                <a:cs typeface="Times New Roman" pitchFamily="18" charset="0"/>
              </a:rPr>
              <a:t> for all purchased equipment (please note that order </a:t>
            </a:r>
            <a:r>
              <a:rPr lang="en-US" sz="2000" b="1" dirty="0">
                <a:latin typeface="Times New Roman" pitchFamily="18" charset="0"/>
                <a:cs typeface="Times New Roman" pitchFamily="18" charset="0"/>
              </a:rPr>
              <a:t>forms, pro-forma invoices</a:t>
            </a:r>
            <a:r>
              <a:rPr lang="en-US" sz="2000" dirty="0">
                <a:latin typeface="Times New Roman" pitchFamily="18" charset="0"/>
                <a:cs typeface="Times New Roman" pitchFamily="18" charset="0"/>
              </a:rPr>
              <a:t>, quotations or estimates are not considered as proof of expenditure). </a:t>
            </a:r>
            <a:r>
              <a:rPr lang="en-GB" sz="2000" b="1" u="sng" dirty="0">
                <a:solidFill>
                  <a:srgbClr val="FF0000"/>
                </a:solidFill>
                <a:latin typeface="Times New Roman" pitchFamily="18" charset="0"/>
                <a:cs typeface="Times New Roman" pitchFamily="18" charset="0"/>
              </a:rPr>
              <a:t>Certified copy</a:t>
            </a:r>
            <a:endParaRPr lang="en-US" sz="2000" dirty="0">
              <a:latin typeface="Times New Roman" pitchFamily="18" charset="0"/>
              <a:cs typeface="Times New Roman" pitchFamily="18" charset="0"/>
            </a:endParaRPr>
          </a:p>
          <a:p>
            <a:pPr algn="just" fontAlgn="auto">
              <a:spcBef>
                <a:spcPts val="0"/>
              </a:spcBef>
              <a:spcAft>
                <a:spcPts val="0"/>
              </a:spcAft>
              <a:buFont typeface="Arial" charset="0"/>
              <a:buChar char="•"/>
              <a:defRPr/>
            </a:pPr>
            <a:r>
              <a:rPr lang="x-none" sz="2000" b="1" kern="0">
                <a:latin typeface="Times New Roman" pitchFamily="18" charset="0"/>
                <a:cs typeface="Times New Roman" pitchFamily="18" charset="0"/>
              </a:rPr>
              <a:t>VAT exemption statement</a:t>
            </a:r>
            <a:r>
              <a:rPr lang="en-US" sz="2000" b="1" kern="0" dirty="0">
                <a:latin typeface="Times New Roman" pitchFamily="18" charset="0"/>
                <a:cs typeface="Times New Roman" pitchFamily="18" charset="0"/>
              </a:rPr>
              <a:t> </a:t>
            </a:r>
            <a:r>
              <a:rPr lang="en-GB" sz="2000" b="1" u="sng" dirty="0">
                <a:solidFill>
                  <a:srgbClr val="FF0000"/>
                </a:solidFill>
                <a:latin typeface="Times New Roman" pitchFamily="18" charset="0"/>
                <a:cs typeface="Times New Roman" pitchFamily="18" charset="0"/>
              </a:rPr>
              <a:t>Certified copy</a:t>
            </a:r>
            <a:endParaRPr lang="en-US" sz="2000" kern="0" dirty="0">
              <a:latin typeface="Times New Roman" pitchFamily="18" charset="0"/>
              <a:cs typeface="Times New Roman" pitchFamily="18" charset="0"/>
            </a:endParaRPr>
          </a:p>
          <a:p>
            <a:pPr algn="just" fontAlgn="auto">
              <a:spcBef>
                <a:spcPts val="0"/>
              </a:spcBef>
              <a:spcAft>
                <a:spcPts val="0"/>
              </a:spcAft>
              <a:buFont typeface="Arial" charset="0"/>
              <a:buChar char="•"/>
              <a:defRPr/>
            </a:pPr>
            <a:r>
              <a:rPr lang="x-none" sz="2000">
                <a:latin typeface="Times New Roman" pitchFamily="18" charset="0"/>
                <a:cs typeface="Times New Roman" pitchFamily="18" charset="0"/>
              </a:rPr>
              <a:t>Documentation on the </a:t>
            </a:r>
            <a:r>
              <a:rPr lang="x-none" sz="2000" b="1">
                <a:latin typeface="Times New Roman" pitchFamily="18" charset="0"/>
                <a:cs typeface="Times New Roman" pitchFamily="18" charset="0"/>
              </a:rPr>
              <a:t>tendering procedure </a:t>
            </a:r>
            <a:r>
              <a:rPr lang="x-none" sz="2000">
                <a:latin typeface="Times New Roman" pitchFamily="18" charset="0"/>
                <a:cs typeface="Times New Roman" pitchFamily="18" charset="0"/>
              </a:rPr>
              <a:t>and three quotations (for more than 25000 Euros)</a:t>
            </a:r>
            <a:r>
              <a:rPr lang="en-US" sz="2000" dirty="0">
                <a:latin typeface="Times New Roman" pitchFamily="18" charset="0"/>
                <a:cs typeface="Times New Roman" pitchFamily="18" charset="0"/>
              </a:rPr>
              <a:t> </a:t>
            </a:r>
            <a:r>
              <a:rPr lang="en-GB" sz="2000" b="1" u="sng" dirty="0">
                <a:solidFill>
                  <a:srgbClr val="FF0000"/>
                </a:solidFill>
                <a:latin typeface="Times New Roman" pitchFamily="18" charset="0"/>
                <a:cs typeface="Times New Roman" pitchFamily="18" charset="0"/>
              </a:rPr>
              <a:t>Certified copy</a:t>
            </a:r>
            <a:endParaRPr lang="en-US" sz="2000" dirty="0">
              <a:latin typeface="Times New Roman" pitchFamily="18" charset="0"/>
              <a:cs typeface="Times New Roman" pitchFamily="18" charset="0"/>
            </a:endParaRPr>
          </a:p>
          <a:p>
            <a:pPr algn="just" fontAlgn="auto">
              <a:spcBef>
                <a:spcPts val="0"/>
              </a:spcBef>
              <a:spcAft>
                <a:spcPts val="0"/>
              </a:spcAft>
              <a:buFont typeface="Arial" charset="0"/>
              <a:buChar char="•"/>
              <a:defRPr/>
            </a:pPr>
            <a:r>
              <a:rPr lang="x-none" sz="2000">
                <a:latin typeface="Times New Roman" pitchFamily="18" charset="0"/>
                <a:cs typeface="Times New Roman" pitchFamily="18" charset="0"/>
              </a:rPr>
              <a:t>Proof of payment (bank statement)</a:t>
            </a:r>
            <a:r>
              <a:rPr lang="en-US" sz="2000" dirty="0">
                <a:latin typeface="Times New Roman" pitchFamily="18" charset="0"/>
                <a:cs typeface="Times New Roman" pitchFamily="18" charset="0"/>
              </a:rPr>
              <a:t> </a:t>
            </a:r>
            <a:r>
              <a:rPr lang="en-GB" sz="2000" b="1" u="sng" dirty="0">
                <a:solidFill>
                  <a:srgbClr val="FF0000"/>
                </a:solidFill>
                <a:latin typeface="Times New Roman" pitchFamily="18" charset="0"/>
                <a:cs typeface="Times New Roman" pitchFamily="18" charset="0"/>
              </a:rPr>
              <a:t>Certified copy</a:t>
            </a:r>
            <a:endParaRPr lang="en-US" sz="2000" dirty="0">
              <a:latin typeface="Times New Roman" pitchFamily="18" charset="0"/>
              <a:cs typeface="Times New Roman" pitchFamily="18" charset="0"/>
            </a:endParaRPr>
          </a:p>
          <a:p>
            <a:pPr algn="just" fontAlgn="auto">
              <a:spcBef>
                <a:spcPts val="0"/>
              </a:spcBef>
              <a:spcAft>
                <a:spcPts val="0"/>
              </a:spcAft>
              <a:buFont typeface="Arial" charset="0"/>
              <a:buChar char="•"/>
              <a:defRPr/>
            </a:pPr>
            <a:r>
              <a:rPr lang="en-US" sz="2000" b="1" dirty="0">
                <a:latin typeface="Times New Roman" pitchFamily="18" charset="0"/>
                <a:cs typeface="Times New Roman" pitchFamily="18" charset="0"/>
              </a:rPr>
              <a:t>When the threshold of EUR 25 000 is exceeded, documentation on the tendering procedure and three quotations are needed. In such cases, the beneficiaries may not split the purchase of equipment into smaller contracts with individual amounts lower than the EUR 25 000 threshold</a:t>
            </a:r>
            <a:r>
              <a:rPr lang="en-US" sz="2000" dirty="0">
                <a:latin typeface="Times New Roman" pitchFamily="18" charset="0"/>
                <a:cs typeface="Times New Roman" pitchFamily="18" charset="0"/>
              </a:rPr>
              <a:t>.</a:t>
            </a:r>
          </a:p>
          <a:p>
            <a:pPr algn="just" fontAlgn="auto">
              <a:spcBef>
                <a:spcPts val="0"/>
              </a:spcBef>
              <a:spcAft>
                <a:spcPts val="0"/>
              </a:spcAft>
              <a:buFont typeface="Arial" charset="0"/>
              <a:buChar char="•"/>
              <a:defRPr/>
            </a:pPr>
            <a:endParaRPr lang="en-US" sz="2000" dirty="0">
              <a:latin typeface="Times New Roman" pitchFamily="18" charset="0"/>
              <a:cs typeface="Times New Roman" pitchFamily="18" charset="0"/>
            </a:endParaRPr>
          </a:p>
          <a:p>
            <a:pPr algn="just" fontAlgn="auto">
              <a:spcBef>
                <a:spcPts val="0"/>
              </a:spcBef>
              <a:spcAft>
                <a:spcPts val="0"/>
              </a:spcAft>
              <a:buFont typeface="Arial" charset="0"/>
              <a:buChar char="•"/>
              <a:defRPr/>
            </a:pPr>
            <a:endParaRPr lang="nl-BE"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5182875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17</a:t>
            </a:fld>
            <a:endParaRPr lang="en-US"/>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8" name="Text Box 10"/>
          <p:cNvSpPr txBox="1">
            <a:spLocks noChangeArrowheads="1"/>
          </p:cNvSpPr>
          <p:nvPr/>
        </p:nvSpPr>
        <p:spPr bwMode="auto">
          <a:xfrm>
            <a:off x="357188" y="1285875"/>
            <a:ext cx="8572500" cy="4216539"/>
          </a:xfrm>
          <a:prstGeom prst="rect">
            <a:avLst/>
          </a:prstGeom>
          <a:noFill/>
          <a:ln w="9525">
            <a:noFill/>
            <a:miter lim="800000"/>
            <a:headEnd/>
            <a:tailEnd/>
          </a:ln>
        </p:spPr>
        <p:txBody>
          <a:bodyPr>
            <a:spAutoFit/>
          </a:bodyPr>
          <a:lstStyle/>
          <a:p>
            <a:pPr algn="just"/>
            <a:r>
              <a:rPr lang="nl-BE" sz="2800" b="1" dirty="0">
                <a:latin typeface="Times New Roman" pitchFamily="18" charset="0"/>
                <a:cs typeface="Times New Roman" pitchFamily="18" charset="0"/>
              </a:rPr>
              <a:t>Sub-Contrating-Supporting documents</a:t>
            </a:r>
          </a:p>
          <a:p>
            <a:pPr algn="just"/>
            <a:endParaRPr lang="en-US" sz="2400" dirty="0">
              <a:latin typeface="Calibri" pitchFamily="34" charset="0"/>
            </a:endParaRPr>
          </a:p>
          <a:p>
            <a:pPr algn="just"/>
            <a:r>
              <a:rPr lang="en-US" sz="2400" dirty="0">
                <a:latin typeface="Times New Roman" pitchFamily="18" charset="0"/>
                <a:cs typeface="Times New Roman" pitchFamily="18" charset="0"/>
              </a:rPr>
              <a:t>Typical activities which may be sub-contracted (provided they are not carried out by beneficiaries' staff):</a:t>
            </a:r>
          </a:p>
          <a:p>
            <a:pPr algn="just">
              <a:buFont typeface="Arial" charset="0"/>
              <a:buChar char="•"/>
            </a:pPr>
            <a:r>
              <a:rPr lang="en-US" sz="2400" dirty="0">
                <a:latin typeface="Times New Roman" pitchFamily="18" charset="0"/>
                <a:cs typeface="Times New Roman" pitchFamily="18" charset="0"/>
              </a:rPr>
              <a:t>  Evaluation activities and auditing</a:t>
            </a:r>
          </a:p>
          <a:p>
            <a:pPr algn="just">
              <a:buFont typeface="Arial" charset="0"/>
              <a:buChar char="•"/>
            </a:pPr>
            <a:r>
              <a:rPr lang="en-US" sz="2400" dirty="0">
                <a:latin typeface="Times New Roman" pitchFamily="18" charset="0"/>
                <a:cs typeface="Times New Roman" pitchFamily="18" charset="0"/>
              </a:rPr>
              <a:t>  IT courses</a:t>
            </a:r>
          </a:p>
          <a:p>
            <a:pPr algn="just">
              <a:buFont typeface="Arial" charset="0"/>
              <a:buChar char="•"/>
            </a:pPr>
            <a:r>
              <a:rPr lang="en-US" sz="2400" dirty="0">
                <a:latin typeface="Times New Roman" pitchFamily="18" charset="0"/>
                <a:cs typeface="Times New Roman" pitchFamily="18" charset="0"/>
              </a:rPr>
              <a:t>  Language courses</a:t>
            </a:r>
          </a:p>
          <a:p>
            <a:pPr algn="just">
              <a:buFont typeface="Arial" charset="0"/>
              <a:buChar char="•"/>
            </a:pPr>
            <a:r>
              <a:rPr lang="en-US" sz="2400" dirty="0">
                <a:latin typeface="Times New Roman" pitchFamily="18" charset="0"/>
                <a:cs typeface="Times New Roman" pitchFamily="18" charset="0"/>
              </a:rPr>
              <a:t>  Printing, publishing and dissemination activities</a:t>
            </a:r>
          </a:p>
          <a:p>
            <a:pPr algn="just">
              <a:buFont typeface="Arial" charset="0"/>
              <a:buChar char="•"/>
            </a:pPr>
            <a:r>
              <a:rPr lang="en-US" sz="2400" dirty="0">
                <a:latin typeface="Times New Roman" pitchFamily="18" charset="0"/>
                <a:cs typeface="Times New Roman" pitchFamily="18" charset="0"/>
              </a:rPr>
              <a:t>  Translation services</a:t>
            </a:r>
          </a:p>
          <a:p>
            <a:pPr algn="just">
              <a:buFont typeface="Arial" charset="0"/>
              <a:buChar char="•"/>
            </a:pPr>
            <a:r>
              <a:rPr lang="en-US" sz="2400" dirty="0">
                <a:latin typeface="Times New Roman" pitchFamily="18" charset="0"/>
                <a:cs typeface="Times New Roman" pitchFamily="18" charset="0"/>
              </a:rPr>
              <a:t>  Web design and maintenance</a:t>
            </a:r>
          </a:p>
          <a:p>
            <a:pPr algn="just">
              <a:buFont typeface="Arial" charset="0"/>
              <a:buChar char="•"/>
            </a:pPr>
            <a:r>
              <a:rPr lang="en-US" sz="2400" dirty="0">
                <a:latin typeface="Times New Roman" pitchFamily="18" charset="0"/>
                <a:cs typeface="Times New Roman" pitchFamily="18" charset="0"/>
              </a:rPr>
              <a:t> </a:t>
            </a:r>
            <a:r>
              <a:rPr lang="en-US" sz="2400" b="1" u="sng" dirty="0">
                <a:latin typeface="Times New Roman" pitchFamily="18" charset="0"/>
                <a:cs typeface="Times New Roman" pitchFamily="18" charset="0"/>
              </a:rPr>
              <a:t>Invoices, subcontracts and bank </a:t>
            </a:r>
            <a:r>
              <a:rPr lang="en-US" sz="2400" b="1" u="sng" dirty="0" smtClean="0">
                <a:latin typeface="Times New Roman" pitchFamily="18" charset="0"/>
                <a:cs typeface="Times New Roman" pitchFamily="18" charset="0"/>
              </a:rPr>
              <a:t>statements </a:t>
            </a:r>
            <a:r>
              <a:rPr lang="en-GB" sz="2400" b="1" u="sng" dirty="0" smtClean="0">
                <a:solidFill>
                  <a:srgbClr val="FF0000"/>
                </a:solidFill>
                <a:latin typeface="Times New Roman" pitchFamily="18" charset="0"/>
                <a:cs typeface="Times New Roman" pitchFamily="18" charset="0"/>
              </a:rPr>
              <a:t>Certified copy</a:t>
            </a:r>
            <a:endParaRPr lang="nl-BE" sz="2400" b="1" u="sng" dirty="0">
              <a:latin typeface="Times New Roman" pitchFamily="18" charset="0"/>
              <a:cs typeface="Times New Roman" pitchFamily="18" charset="0"/>
            </a:endParaRPr>
          </a:p>
        </p:txBody>
      </p:sp>
    </p:spTree>
    <p:extLst>
      <p:ext uri="{BB962C8B-B14F-4D97-AF65-F5344CB8AC3E}">
        <p14:creationId xmlns:p14="http://schemas.microsoft.com/office/powerpoint/2010/main" xmlns="" val="5182875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18</a:t>
            </a:fld>
            <a:endParaRPr lang="en-US"/>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8" name="Text Box 10"/>
          <p:cNvSpPr txBox="1">
            <a:spLocks noChangeArrowheads="1"/>
          </p:cNvSpPr>
          <p:nvPr/>
        </p:nvSpPr>
        <p:spPr bwMode="auto">
          <a:xfrm>
            <a:off x="714375" y="1711325"/>
            <a:ext cx="8034338" cy="3662363"/>
          </a:xfrm>
          <a:prstGeom prst="rect">
            <a:avLst/>
          </a:prstGeom>
          <a:noFill/>
          <a:ln>
            <a:noFill/>
          </a:ln>
          <a:effectLst/>
          <a:extLst>
            <a:ext uri="{909E8E84-426E-40DD-AFC4-6F175D3DCCD1}"/>
            <a:ext uri="{91240B29-F687-4F45-9708-019B960494DF}"/>
            <a:ext uri="{AF507438-7753-43E0-B8FC-AC1667EBCBE1}"/>
          </a:extLst>
        </p:spPr>
        <p:txBody>
          <a:bodyPr>
            <a:spAutoFit/>
          </a:bodyPr>
          <a:lstStyle/>
          <a:p>
            <a:pPr fontAlgn="auto">
              <a:spcBef>
                <a:spcPts val="0"/>
              </a:spcBef>
              <a:spcAft>
                <a:spcPts val="0"/>
              </a:spcAft>
              <a:defRPr/>
            </a:pPr>
            <a:r>
              <a:rPr lang="en-US" sz="2800" b="1" dirty="0">
                <a:solidFill>
                  <a:srgbClr val="FF0000"/>
                </a:solidFill>
                <a:latin typeface="Times New Roman" pitchFamily="18" charset="0"/>
                <a:cs typeface="Times New Roman" pitchFamily="18" charset="0"/>
              </a:rPr>
              <a:t>Some n</a:t>
            </a:r>
            <a:r>
              <a:rPr lang="sr-Latn-CS" sz="2800" b="1" dirty="0">
                <a:solidFill>
                  <a:srgbClr val="FF0000"/>
                </a:solidFill>
                <a:latin typeface="Times New Roman" pitchFamily="18" charset="0"/>
                <a:cs typeface="Times New Roman" pitchFamily="18" charset="0"/>
              </a:rPr>
              <a:t>otices</a:t>
            </a:r>
            <a:endParaRPr lang="nl-BE" sz="2800" b="1" dirty="0">
              <a:solidFill>
                <a:srgbClr val="FF0000"/>
              </a:solidFill>
              <a:latin typeface="Times New Roman" pitchFamily="18" charset="0"/>
              <a:cs typeface="Times New Roman" pitchFamily="18" charset="0"/>
            </a:endParaRPr>
          </a:p>
          <a:p>
            <a:pPr fontAlgn="auto">
              <a:spcBef>
                <a:spcPts val="0"/>
              </a:spcBef>
              <a:spcAft>
                <a:spcPts val="0"/>
              </a:spcAft>
              <a:defRPr/>
            </a:pPr>
            <a:endParaRPr lang="nl-BE" sz="3200" b="1" dirty="0">
              <a:latin typeface="Times New Roman" pitchFamily="18" charset="0"/>
              <a:cs typeface="Times New Roman" pitchFamily="18" charset="0"/>
            </a:endParaRPr>
          </a:p>
          <a:p>
            <a:pPr fontAlgn="auto">
              <a:spcBef>
                <a:spcPts val="0"/>
              </a:spcBef>
              <a:spcAft>
                <a:spcPts val="0"/>
              </a:spcAft>
              <a:defRPr/>
            </a:pPr>
            <a:r>
              <a:rPr lang="nl-BE" sz="2400" b="1" u="sng" dirty="0">
                <a:latin typeface="Times New Roman" pitchFamily="18" charset="0"/>
                <a:cs typeface="Times New Roman" pitchFamily="18" charset="0"/>
              </a:rPr>
              <a:t>You should inform us if:</a:t>
            </a:r>
            <a:endParaRPr lang="nl-BE" sz="2400" b="1" dirty="0">
              <a:latin typeface="Times New Roman" pitchFamily="18" charset="0"/>
              <a:cs typeface="Times New Roman" pitchFamily="18" charset="0"/>
            </a:endParaRPr>
          </a:p>
          <a:p>
            <a:pPr marL="285750" indent="-285750" fontAlgn="auto">
              <a:spcBef>
                <a:spcPts val="0"/>
              </a:spcBef>
              <a:spcAft>
                <a:spcPts val="0"/>
              </a:spcAft>
              <a:buFontTx/>
              <a:buChar char="-"/>
              <a:defRPr/>
            </a:pPr>
            <a:r>
              <a:rPr lang="nl-BE" sz="2400" b="1" dirty="0" err="1">
                <a:latin typeface="Times New Roman" pitchFamily="18" charset="0"/>
                <a:cs typeface="Times New Roman" pitchFamily="18" charset="0"/>
              </a:rPr>
              <a:t>There</a:t>
            </a:r>
            <a:r>
              <a:rPr lang="nl-BE" sz="2400" b="1" dirty="0">
                <a:latin typeface="Times New Roman" pitchFamily="18" charset="0"/>
                <a:cs typeface="Times New Roman" pitchFamily="18" charset="0"/>
              </a:rPr>
              <a:t> is a change of contact (researcher, accountant, </a:t>
            </a:r>
            <a:r>
              <a:rPr lang="nl-BE" sz="2400" b="1" dirty="0" err="1">
                <a:latin typeface="Times New Roman" pitchFamily="18" charset="0"/>
                <a:cs typeface="Times New Roman" pitchFamily="18" charset="0"/>
              </a:rPr>
              <a:t>head</a:t>
            </a:r>
            <a:r>
              <a:rPr lang="nl-BE" sz="2400" b="1" dirty="0">
                <a:latin typeface="Times New Roman" pitchFamily="18" charset="0"/>
                <a:cs typeface="Times New Roman" pitchFamily="18" charset="0"/>
              </a:rPr>
              <a:t> of </a:t>
            </a:r>
            <a:r>
              <a:rPr lang="nl-BE" sz="2400" b="1" dirty="0" err="1">
                <a:latin typeface="Times New Roman" pitchFamily="18" charset="0"/>
                <a:cs typeface="Times New Roman" pitchFamily="18" charset="0"/>
              </a:rPr>
              <a:t>your</a:t>
            </a:r>
            <a:r>
              <a:rPr lang="nl-BE" sz="2400" b="1" dirty="0">
                <a:latin typeface="Times New Roman" pitchFamily="18" charset="0"/>
                <a:cs typeface="Times New Roman" pitchFamily="18" charset="0"/>
              </a:rPr>
              <a:t> </a:t>
            </a:r>
            <a:r>
              <a:rPr lang="nl-BE" sz="2400" b="1" dirty="0" err="1">
                <a:latin typeface="Times New Roman" pitchFamily="18" charset="0"/>
                <a:cs typeface="Times New Roman" pitchFamily="18" charset="0"/>
              </a:rPr>
              <a:t>organisation</a:t>
            </a:r>
            <a:r>
              <a:rPr lang="nl-BE" sz="2400" b="1" dirty="0">
                <a:latin typeface="Times New Roman" pitchFamily="18" charset="0"/>
                <a:cs typeface="Times New Roman" pitchFamily="18" charset="0"/>
              </a:rPr>
              <a:t>, …)</a:t>
            </a:r>
          </a:p>
          <a:p>
            <a:pPr marL="285750" indent="-285750" fontAlgn="auto">
              <a:spcBef>
                <a:spcPts val="0"/>
              </a:spcBef>
              <a:spcAft>
                <a:spcPts val="0"/>
              </a:spcAft>
              <a:buFontTx/>
              <a:buChar char="-"/>
              <a:defRPr/>
            </a:pPr>
            <a:r>
              <a:rPr lang="nl-BE" sz="2400" b="1" dirty="0">
                <a:latin typeface="Times New Roman" pitchFamily="18" charset="0"/>
                <a:cs typeface="Times New Roman" pitchFamily="18" charset="0"/>
              </a:rPr>
              <a:t>The name of </a:t>
            </a:r>
            <a:r>
              <a:rPr lang="nl-BE" sz="2400" b="1" dirty="0" err="1">
                <a:latin typeface="Times New Roman" pitchFamily="18" charset="0"/>
                <a:cs typeface="Times New Roman" pitchFamily="18" charset="0"/>
              </a:rPr>
              <a:t>your</a:t>
            </a:r>
            <a:r>
              <a:rPr lang="nl-BE" sz="2400" b="1" dirty="0">
                <a:latin typeface="Times New Roman" pitchFamily="18" charset="0"/>
                <a:cs typeface="Times New Roman" pitchFamily="18" charset="0"/>
              </a:rPr>
              <a:t> </a:t>
            </a:r>
            <a:r>
              <a:rPr lang="nl-BE" sz="2400" b="1" dirty="0" err="1">
                <a:latin typeface="Times New Roman" pitchFamily="18" charset="0"/>
                <a:cs typeface="Times New Roman" pitchFamily="18" charset="0"/>
              </a:rPr>
              <a:t>organisation</a:t>
            </a:r>
            <a:r>
              <a:rPr lang="nl-BE" sz="2400" b="1" dirty="0">
                <a:latin typeface="Times New Roman" pitchFamily="18" charset="0"/>
                <a:cs typeface="Times New Roman" pitchFamily="18" charset="0"/>
              </a:rPr>
              <a:t> changes</a:t>
            </a:r>
          </a:p>
          <a:p>
            <a:pPr marL="285750" indent="-285750" fontAlgn="auto">
              <a:spcBef>
                <a:spcPts val="0"/>
              </a:spcBef>
              <a:spcAft>
                <a:spcPts val="0"/>
              </a:spcAft>
              <a:buFontTx/>
              <a:buChar char="-"/>
              <a:defRPr/>
            </a:pPr>
            <a:r>
              <a:rPr lang="nl-BE" sz="2400" b="1" dirty="0" err="1">
                <a:latin typeface="Times New Roman" pitchFamily="18" charset="0"/>
                <a:cs typeface="Times New Roman" pitchFamily="18" charset="0"/>
              </a:rPr>
              <a:t>Your</a:t>
            </a:r>
            <a:r>
              <a:rPr lang="nl-BE" sz="2400" b="1" dirty="0">
                <a:latin typeface="Times New Roman" pitchFamily="18" charset="0"/>
                <a:cs typeface="Times New Roman" pitchFamily="18" charset="0"/>
              </a:rPr>
              <a:t> </a:t>
            </a:r>
            <a:r>
              <a:rPr lang="nl-BE" sz="2400" b="1" dirty="0" err="1">
                <a:latin typeface="Times New Roman" pitchFamily="18" charset="0"/>
                <a:cs typeface="Times New Roman" pitchFamily="18" charset="0"/>
              </a:rPr>
              <a:t>adress</a:t>
            </a:r>
            <a:r>
              <a:rPr lang="nl-BE" sz="2400" b="1" dirty="0">
                <a:latin typeface="Times New Roman" pitchFamily="18" charset="0"/>
                <a:cs typeface="Times New Roman" pitchFamily="18" charset="0"/>
              </a:rPr>
              <a:t>, </a:t>
            </a:r>
            <a:r>
              <a:rPr lang="nl-BE" sz="2400" b="1" dirty="0" err="1">
                <a:latin typeface="Times New Roman" pitchFamily="18" charset="0"/>
                <a:cs typeface="Times New Roman" pitchFamily="18" charset="0"/>
              </a:rPr>
              <a:t>phone</a:t>
            </a:r>
            <a:r>
              <a:rPr lang="nl-BE" sz="2400" b="1" dirty="0">
                <a:latin typeface="Times New Roman" pitchFamily="18" charset="0"/>
                <a:cs typeface="Times New Roman" pitchFamily="18" charset="0"/>
              </a:rPr>
              <a:t> or e-mail changes</a:t>
            </a:r>
          </a:p>
          <a:p>
            <a:pPr marL="285750" indent="-285750" fontAlgn="auto">
              <a:spcBef>
                <a:spcPts val="0"/>
              </a:spcBef>
              <a:spcAft>
                <a:spcPts val="0"/>
              </a:spcAft>
              <a:buFontTx/>
              <a:buChar char="-"/>
              <a:defRPr/>
            </a:pPr>
            <a:r>
              <a:rPr lang="nl-BE" sz="2400" b="1" dirty="0" err="1">
                <a:latin typeface="Times New Roman" pitchFamily="18" charset="0"/>
                <a:cs typeface="Times New Roman" pitchFamily="18" charset="0"/>
              </a:rPr>
              <a:t>Your</a:t>
            </a:r>
            <a:r>
              <a:rPr lang="nl-BE" sz="2400" b="1" dirty="0">
                <a:latin typeface="Times New Roman" pitchFamily="18" charset="0"/>
                <a:cs typeface="Times New Roman" pitchFamily="18" charset="0"/>
              </a:rPr>
              <a:t> </a:t>
            </a:r>
            <a:r>
              <a:rPr lang="nl-BE" sz="2400" b="1" dirty="0" err="1">
                <a:latin typeface="Times New Roman" pitchFamily="18" charset="0"/>
                <a:cs typeface="Times New Roman" pitchFamily="18" charset="0"/>
              </a:rPr>
              <a:t>legal</a:t>
            </a:r>
            <a:r>
              <a:rPr lang="nl-BE" sz="2400" b="1" dirty="0">
                <a:latin typeface="Times New Roman" pitchFamily="18" charset="0"/>
                <a:cs typeface="Times New Roman" pitchFamily="18" charset="0"/>
              </a:rPr>
              <a:t> </a:t>
            </a:r>
            <a:r>
              <a:rPr lang="nl-BE" sz="2400" b="1" dirty="0" err="1">
                <a:latin typeface="Times New Roman" pitchFamily="18" charset="0"/>
                <a:cs typeface="Times New Roman" pitchFamily="18" charset="0"/>
              </a:rPr>
              <a:t>representative</a:t>
            </a:r>
            <a:r>
              <a:rPr lang="nl-BE" sz="2400" b="1" dirty="0">
                <a:latin typeface="Times New Roman" pitchFamily="18" charset="0"/>
                <a:cs typeface="Times New Roman" pitchFamily="18" charset="0"/>
              </a:rPr>
              <a:t> changes</a:t>
            </a:r>
          </a:p>
          <a:p>
            <a:pPr marL="285750" indent="-285750" fontAlgn="auto">
              <a:spcBef>
                <a:spcPts val="0"/>
              </a:spcBef>
              <a:spcAft>
                <a:spcPts val="0"/>
              </a:spcAft>
              <a:buFontTx/>
              <a:buChar char="-"/>
              <a:defRPr/>
            </a:pPr>
            <a:r>
              <a:rPr lang="nl-BE" sz="2400" b="1" dirty="0">
                <a:latin typeface="Times New Roman" pitchFamily="18" charset="0"/>
                <a:cs typeface="Times New Roman" pitchFamily="18" charset="0"/>
              </a:rPr>
              <a:t>Your bank account changes</a:t>
            </a:r>
          </a:p>
        </p:txBody>
      </p:sp>
    </p:spTree>
    <p:extLst>
      <p:ext uri="{BB962C8B-B14F-4D97-AF65-F5344CB8AC3E}">
        <p14:creationId xmlns:p14="http://schemas.microsoft.com/office/powerpoint/2010/main" xmlns="" val="5182875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19</a:t>
            </a:fld>
            <a:endParaRPr lang="en-US"/>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graphicFrame>
        <p:nvGraphicFramePr>
          <p:cNvPr id="14" name="Table 13"/>
          <p:cNvGraphicFramePr>
            <a:graphicFrameLocks noGrp="1"/>
          </p:cNvGraphicFramePr>
          <p:nvPr/>
        </p:nvGraphicFramePr>
        <p:xfrm>
          <a:off x="201613" y="919163"/>
          <a:ext cx="8135937" cy="5481639"/>
        </p:xfrm>
        <a:graphic>
          <a:graphicData uri="http://schemas.openxmlformats.org/drawingml/2006/table">
            <a:tbl>
              <a:tblPr/>
              <a:tblGrid>
                <a:gridCol w="1196975"/>
                <a:gridCol w="2230437"/>
                <a:gridCol w="2232025"/>
                <a:gridCol w="2476500"/>
              </a:tblGrid>
              <a:tr h="210578">
                <a:tc>
                  <a:txBody>
                    <a:bodyPr/>
                    <a:lstStyle/>
                    <a:p>
                      <a:pPr marL="0" marR="0" lvl="0" indent="0" algn="ctr" defTabSz="457200" rtl="0" eaLnBrk="1" fontAlgn="base" latinLnBrk="0" hangingPunct="1">
                        <a:lnSpc>
                          <a:spcPct val="100000"/>
                        </a:lnSpc>
                        <a:spcBef>
                          <a:spcPts val="600"/>
                        </a:spcBef>
                        <a:spcAft>
                          <a:spcPts val="600"/>
                        </a:spcAft>
                        <a:buClrTx/>
                        <a:buSzTx/>
                        <a:buFontTx/>
                        <a:buNone/>
                        <a:tabLst/>
                      </a:pPr>
                      <a:r>
                        <a:rPr kumimoji="0" lang="en-GB" sz="800" b="1" i="0" u="none" strike="noStrike" cap="none" normalizeH="0" baseline="0" dirty="0" smtClean="0">
                          <a:ln>
                            <a:noFill/>
                          </a:ln>
                          <a:solidFill>
                            <a:srgbClr val="FF0000"/>
                          </a:solidFill>
                          <a:effectLst/>
                          <a:latin typeface="Times New Roman" pitchFamily="18" charset="0"/>
                          <a:cs typeface="Times New Roman" pitchFamily="18" charset="0"/>
                        </a:rPr>
                        <a:t>Reimbursement basis</a:t>
                      </a:r>
                    </a:p>
                  </a:txBody>
                  <a:tcPr marL="30392" marR="3039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ts val="600"/>
                        </a:spcBef>
                        <a:spcAft>
                          <a:spcPts val="600"/>
                        </a:spcAft>
                        <a:buClrTx/>
                        <a:buSzTx/>
                        <a:buFontTx/>
                        <a:buNone/>
                        <a:tabLst/>
                      </a:pPr>
                      <a:r>
                        <a:rPr kumimoji="0" lang="en-GB" sz="800" b="1" i="0" u="none" strike="noStrike" cap="none" normalizeH="0" baseline="0" smtClean="0">
                          <a:ln>
                            <a:noFill/>
                          </a:ln>
                          <a:solidFill>
                            <a:srgbClr val="FF0000"/>
                          </a:solidFill>
                          <a:effectLst/>
                          <a:latin typeface="Times New Roman" pitchFamily="18" charset="0"/>
                          <a:cs typeface="Times New Roman" pitchFamily="18" charset="0"/>
                        </a:rPr>
                        <a:t>Budget Headings</a:t>
                      </a:r>
                    </a:p>
                  </a:txBody>
                  <a:tcPr marL="30392" marR="3039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ts val="600"/>
                        </a:spcBef>
                        <a:spcAft>
                          <a:spcPts val="600"/>
                        </a:spcAft>
                        <a:buClrTx/>
                        <a:buSzTx/>
                        <a:buFontTx/>
                        <a:buNone/>
                        <a:tabLst/>
                      </a:pPr>
                      <a:r>
                        <a:rPr kumimoji="0" lang="en-GB" sz="800" b="1" i="0" u="none" strike="noStrike" cap="none" normalizeH="0" baseline="0" smtClean="0">
                          <a:ln>
                            <a:noFill/>
                          </a:ln>
                          <a:solidFill>
                            <a:srgbClr val="FF0000"/>
                          </a:solidFill>
                          <a:effectLst/>
                          <a:latin typeface="Times New Roman" pitchFamily="18" charset="0"/>
                          <a:cs typeface="Times New Roman" pitchFamily="18" charset="0"/>
                        </a:rPr>
                        <a:t>Documents to retain with project accounts</a:t>
                      </a:r>
                    </a:p>
                  </a:txBody>
                  <a:tcPr marL="30392" marR="3039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ts val="600"/>
                        </a:spcBef>
                        <a:spcAft>
                          <a:spcPts val="600"/>
                        </a:spcAft>
                        <a:buClrTx/>
                        <a:buSzTx/>
                        <a:buFontTx/>
                        <a:buNone/>
                        <a:tabLst/>
                      </a:pPr>
                      <a:r>
                        <a:rPr kumimoji="0" lang="en-GB" sz="800" b="1" i="0" u="none" strike="noStrike" cap="none" normalizeH="0" baseline="0" smtClean="0">
                          <a:ln>
                            <a:noFill/>
                          </a:ln>
                          <a:solidFill>
                            <a:srgbClr val="FF0000"/>
                          </a:solidFill>
                          <a:effectLst/>
                          <a:latin typeface="Times New Roman" pitchFamily="18" charset="0"/>
                          <a:cs typeface="Times New Roman" pitchFamily="18" charset="0"/>
                        </a:rPr>
                        <a:t>Documents to be sent with the Final report</a:t>
                      </a:r>
                    </a:p>
                  </a:txBody>
                  <a:tcPr marL="30392" marR="3039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092680">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rgbClr val="FF0000"/>
                          </a:solidFill>
                          <a:effectLst/>
                          <a:latin typeface="Times New Roman" pitchFamily="18" charset="0"/>
                          <a:cs typeface="Times New Roman" pitchFamily="18" charset="0"/>
                        </a:rPr>
                        <a:t>ACTUAL</a:t>
                      </a:r>
                    </a:p>
                  </a:txBody>
                  <a:tcPr marL="30392" marR="3039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smtClean="0">
                          <a:ln>
                            <a:noFill/>
                          </a:ln>
                          <a:solidFill>
                            <a:schemeClr val="tx1"/>
                          </a:solidFill>
                          <a:effectLst/>
                          <a:latin typeface="Times New Roman" pitchFamily="18" charset="0"/>
                          <a:cs typeface="Times New Roman" pitchFamily="18" charset="0"/>
                        </a:rPr>
                        <a:t>Equipment</a:t>
                      </a:r>
                    </a:p>
                  </a:txBody>
                  <a:tcPr marL="30392" marR="3039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342900" marR="0" lvl="0" indent="-342900" algn="l" defTabSz="457200" rtl="0" eaLnBrk="1" fontAlgn="base" latinLnBrk="0" hangingPunct="1">
                        <a:lnSpc>
                          <a:spcPct val="115000"/>
                        </a:lnSpc>
                        <a:spcBef>
                          <a:spcPts val="300"/>
                        </a:spcBef>
                        <a:spcAft>
                          <a:spcPct val="0"/>
                        </a:spcAft>
                        <a:buClrTx/>
                        <a:buSzTx/>
                        <a:buFont typeface="Wingdings" pitchFamily="2" charset="2"/>
                        <a:buChar char=""/>
                        <a:tabLst/>
                      </a:pPr>
                      <a:r>
                        <a:rPr kumimoji="0" lang="en-GB" sz="900" b="1" i="1" u="none" strike="noStrike" cap="none" normalizeH="0" baseline="0" smtClean="0">
                          <a:ln>
                            <a:noFill/>
                          </a:ln>
                          <a:solidFill>
                            <a:schemeClr val="tx1"/>
                          </a:solidFill>
                          <a:effectLst/>
                          <a:latin typeface="Times New Roman" pitchFamily="18" charset="0"/>
                          <a:cs typeface="Times New Roman" pitchFamily="18" charset="0"/>
                        </a:rPr>
                        <a:t>Invoices</a:t>
                      </a:r>
                    </a:p>
                    <a:p>
                      <a:pPr marL="342900" marR="0" lvl="0" indent="-342900" algn="l" defTabSz="457200" rtl="0" eaLnBrk="1" fontAlgn="base" latinLnBrk="0" hangingPunct="1">
                        <a:lnSpc>
                          <a:spcPct val="115000"/>
                        </a:lnSpc>
                        <a:spcBef>
                          <a:spcPct val="0"/>
                        </a:spcBef>
                        <a:spcAft>
                          <a:spcPct val="0"/>
                        </a:spcAft>
                        <a:buClrTx/>
                        <a:buSzTx/>
                        <a:buFont typeface="Wingdings" pitchFamily="2" charset="2"/>
                        <a:buChar char=""/>
                        <a:tabLst/>
                      </a:pPr>
                      <a:r>
                        <a:rPr kumimoji="0" lang="en-GB" sz="900" b="1" i="1" u="none" strike="noStrike" cap="none" normalizeH="0" baseline="0" smtClean="0">
                          <a:ln>
                            <a:noFill/>
                          </a:ln>
                          <a:solidFill>
                            <a:schemeClr val="tx1"/>
                          </a:solidFill>
                          <a:effectLst/>
                          <a:latin typeface="Times New Roman" pitchFamily="18" charset="0"/>
                          <a:cs typeface="Times New Roman" pitchFamily="18" charset="0"/>
                        </a:rPr>
                        <a:t>Bank statements</a:t>
                      </a:r>
                    </a:p>
                    <a:p>
                      <a:pPr marL="342900" marR="0" lvl="0" indent="-342900" algn="l" defTabSz="457200" rtl="0" eaLnBrk="1" fontAlgn="base" latinLnBrk="0" hangingPunct="1">
                        <a:lnSpc>
                          <a:spcPct val="115000"/>
                        </a:lnSpc>
                        <a:spcBef>
                          <a:spcPct val="0"/>
                        </a:spcBef>
                        <a:spcAft>
                          <a:spcPct val="0"/>
                        </a:spcAft>
                        <a:buClrTx/>
                        <a:buSzTx/>
                        <a:buFont typeface="Wingdings" pitchFamily="2" charset="2"/>
                        <a:buChar char=""/>
                        <a:tabLst/>
                      </a:pPr>
                      <a:r>
                        <a:rPr kumimoji="0" lang="en-GB" sz="900" b="1" i="1" u="none" strike="noStrike" cap="none" normalizeH="0" baseline="0" smtClean="0">
                          <a:ln>
                            <a:noFill/>
                          </a:ln>
                          <a:solidFill>
                            <a:schemeClr val="tx1"/>
                          </a:solidFill>
                          <a:effectLst/>
                          <a:latin typeface="Times New Roman" pitchFamily="18" charset="0"/>
                          <a:cs typeface="Times New Roman" pitchFamily="18" charset="0"/>
                        </a:rPr>
                        <a:t>Tendering procedure for expenses exceeding 25.000€</a:t>
                      </a:r>
                    </a:p>
                    <a:p>
                      <a:pPr marL="342900" marR="0" lvl="0" indent="-342900" algn="l" defTabSz="457200" rtl="0" eaLnBrk="1" fontAlgn="base" latinLnBrk="0" hangingPunct="1">
                        <a:lnSpc>
                          <a:spcPct val="115000"/>
                        </a:lnSpc>
                        <a:spcBef>
                          <a:spcPct val="0"/>
                        </a:spcBef>
                        <a:spcAft>
                          <a:spcPct val="0"/>
                        </a:spcAft>
                        <a:buClrTx/>
                        <a:buSzTx/>
                        <a:buFont typeface="Wingdings" pitchFamily="2" charset="2"/>
                        <a:buChar char=""/>
                        <a:tabLst/>
                      </a:pPr>
                      <a:r>
                        <a:rPr kumimoji="0" lang="en-GB" sz="900" b="1" i="1" u="none" strike="noStrike" cap="none" normalizeH="0" baseline="0" smtClean="0">
                          <a:ln>
                            <a:noFill/>
                          </a:ln>
                          <a:solidFill>
                            <a:schemeClr val="tx1"/>
                          </a:solidFill>
                          <a:effectLst/>
                          <a:latin typeface="Times New Roman" pitchFamily="18" charset="0"/>
                          <a:cs typeface="Times New Roman" pitchFamily="18" charset="0"/>
                        </a:rPr>
                        <a:t>Proof that the equipment is recorded in the inventory of the institution</a:t>
                      </a:r>
                      <a:endParaRPr kumimoji="0" lang="en-GB" sz="900" b="1"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0392" marR="3039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342900" marR="0" lvl="0" indent="-342900" algn="l" defTabSz="457200" rtl="0" eaLnBrk="1" fontAlgn="base" latinLnBrk="0" hangingPunct="1">
                        <a:lnSpc>
                          <a:spcPct val="115000"/>
                        </a:lnSpc>
                        <a:spcBef>
                          <a:spcPct val="0"/>
                        </a:spcBef>
                        <a:spcAft>
                          <a:spcPct val="0"/>
                        </a:spcAft>
                        <a:buClrTx/>
                        <a:buSzTx/>
                        <a:buFont typeface="Wingdings" pitchFamily="2" charset="2"/>
                        <a:buChar char=""/>
                        <a:tabLst/>
                      </a:pPr>
                      <a:r>
                        <a:rPr kumimoji="0" lang="en-GB" sz="800" b="1" i="1" u="none" strike="noStrike" cap="none" normalizeH="0" baseline="0" smtClean="0">
                          <a:ln>
                            <a:noFill/>
                          </a:ln>
                          <a:solidFill>
                            <a:schemeClr val="tx1"/>
                          </a:solidFill>
                          <a:effectLst/>
                          <a:latin typeface="Times New Roman" pitchFamily="18" charset="0"/>
                          <a:cs typeface="Times New Roman" pitchFamily="18" charset="0"/>
                        </a:rPr>
                        <a:t>Invoices and three quotations from different suppliers for expenses exceeding 25.000€</a:t>
                      </a:r>
                    </a:p>
                    <a:p>
                      <a:pPr marL="342900" marR="0" lvl="0" indent="-342900" algn="l" defTabSz="457200" rtl="0" eaLnBrk="1" fontAlgn="base" latinLnBrk="0" hangingPunct="1">
                        <a:lnSpc>
                          <a:spcPct val="115000"/>
                        </a:lnSpc>
                        <a:spcBef>
                          <a:spcPct val="0"/>
                        </a:spcBef>
                        <a:spcAft>
                          <a:spcPct val="0"/>
                        </a:spcAft>
                        <a:buClrTx/>
                        <a:buSzTx/>
                        <a:buFont typeface="Wingdings" pitchFamily="2" charset="2"/>
                        <a:buChar char=""/>
                        <a:tabLst/>
                      </a:pPr>
                      <a:r>
                        <a:rPr kumimoji="0" lang="en-GB" sz="800" b="1" i="1" u="none" strike="noStrike" cap="none" normalizeH="0" baseline="0" smtClean="0">
                          <a:ln>
                            <a:noFill/>
                          </a:ln>
                          <a:solidFill>
                            <a:schemeClr val="tx1"/>
                          </a:solidFill>
                          <a:effectLst/>
                          <a:latin typeface="Times New Roman" pitchFamily="18" charset="0"/>
                          <a:cs typeface="Times New Roman" pitchFamily="18" charset="0"/>
                        </a:rPr>
                        <a:t>Any prior authorisation from the Agency</a:t>
                      </a:r>
                      <a:endParaRPr kumimoji="0" lang="en-GB" sz="800" b="1"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0392" marR="3039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1092680">
                <a:tc vMerge="1">
                  <a:txBody>
                    <a:bodyPr/>
                    <a:lstStyle/>
                    <a:p>
                      <a:endParaRPr lang="en-US"/>
                    </a:p>
                  </a:txBody>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smtClean="0">
                          <a:ln>
                            <a:noFill/>
                          </a:ln>
                          <a:solidFill>
                            <a:schemeClr val="tx1"/>
                          </a:solidFill>
                          <a:effectLst/>
                          <a:latin typeface="Times New Roman" pitchFamily="18" charset="0"/>
                          <a:cs typeface="Times New Roman" pitchFamily="18" charset="0"/>
                        </a:rPr>
                        <a:t>Subcontracting</a:t>
                      </a:r>
                    </a:p>
                  </a:txBody>
                  <a:tcPr marL="30392" marR="3039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342900" marR="0" lvl="0" indent="-342900" algn="l" defTabSz="457200" rtl="0" eaLnBrk="1" fontAlgn="base" latinLnBrk="0" hangingPunct="1">
                        <a:lnSpc>
                          <a:spcPct val="115000"/>
                        </a:lnSpc>
                        <a:spcBef>
                          <a:spcPts val="300"/>
                        </a:spcBef>
                        <a:spcAft>
                          <a:spcPct val="0"/>
                        </a:spcAft>
                        <a:buClrTx/>
                        <a:buSzTx/>
                        <a:buFont typeface="Wingdings" pitchFamily="2" charset="2"/>
                        <a:buChar char=""/>
                        <a:tabLst/>
                      </a:pPr>
                      <a:r>
                        <a:rPr kumimoji="0" lang="en-GB" sz="900" b="1" i="1" u="none" strike="noStrike" cap="none" normalizeH="0" baseline="0" smtClean="0">
                          <a:ln>
                            <a:noFill/>
                          </a:ln>
                          <a:solidFill>
                            <a:schemeClr val="tx1"/>
                          </a:solidFill>
                          <a:effectLst/>
                          <a:latin typeface="Times New Roman" pitchFamily="18" charset="0"/>
                          <a:cs typeface="Times New Roman" pitchFamily="18" charset="0"/>
                        </a:rPr>
                        <a:t>Subcontracts</a:t>
                      </a:r>
                    </a:p>
                    <a:p>
                      <a:pPr marL="342900" marR="0" lvl="0" indent="-342900" algn="l" defTabSz="457200" rtl="0" eaLnBrk="1" fontAlgn="base" latinLnBrk="0" hangingPunct="1">
                        <a:lnSpc>
                          <a:spcPct val="115000"/>
                        </a:lnSpc>
                        <a:spcBef>
                          <a:spcPct val="0"/>
                        </a:spcBef>
                        <a:spcAft>
                          <a:spcPct val="0"/>
                        </a:spcAft>
                        <a:buClrTx/>
                        <a:buSzTx/>
                        <a:buFont typeface="Wingdings" pitchFamily="2" charset="2"/>
                        <a:buChar char=""/>
                        <a:tabLst/>
                      </a:pPr>
                      <a:r>
                        <a:rPr kumimoji="0" lang="en-GB" sz="900" b="1" i="1" u="none" strike="noStrike" cap="none" normalizeH="0" baseline="0" smtClean="0">
                          <a:ln>
                            <a:noFill/>
                          </a:ln>
                          <a:solidFill>
                            <a:schemeClr val="tx1"/>
                          </a:solidFill>
                          <a:effectLst/>
                          <a:latin typeface="Times New Roman" pitchFamily="18" charset="0"/>
                          <a:cs typeface="Times New Roman" pitchFamily="18" charset="0"/>
                        </a:rPr>
                        <a:t>Invoices</a:t>
                      </a:r>
                    </a:p>
                    <a:p>
                      <a:pPr marL="342900" marR="0" lvl="0" indent="-342900" algn="l" defTabSz="457200" rtl="0" eaLnBrk="1" fontAlgn="base" latinLnBrk="0" hangingPunct="1">
                        <a:lnSpc>
                          <a:spcPct val="115000"/>
                        </a:lnSpc>
                        <a:spcBef>
                          <a:spcPct val="0"/>
                        </a:spcBef>
                        <a:spcAft>
                          <a:spcPct val="0"/>
                        </a:spcAft>
                        <a:buClrTx/>
                        <a:buSzTx/>
                        <a:buFont typeface="Wingdings" pitchFamily="2" charset="2"/>
                        <a:buChar char=""/>
                        <a:tabLst/>
                      </a:pPr>
                      <a:r>
                        <a:rPr kumimoji="0" lang="en-GB" sz="900" b="1" i="1" u="none" strike="noStrike" cap="none" normalizeH="0" baseline="0" smtClean="0">
                          <a:ln>
                            <a:noFill/>
                          </a:ln>
                          <a:solidFill>
                            <a:schemeClr val="tx1"/>
                          </a:solidFill>
                          <a:effectLst/>
                          <a:latin typeface="Times New Roman" pitchFamily="18" charset="0"/>
                          <a:cs typeface="Times New Roman" pitchFamily="18" charset="0"/>
                        </a:rPr>
                        <a:t>Bank statements</a:t>
                      </a:r>
                    </a:p>
                    <a:p>
                      <a:pPr marL="342900" marR="0" lvl="0" indent="-342900" algn="l" defTabSz="457200" rtl="0" eaLnBrk="1" fontAlgn="base" latinLnBrk="0" hangingPunct="1">
                        <a:lnSpc>
                          <a:spcPct val="115000"/>
                        </a:lnSpc>
                        <a:spcBef>
                          <a:spcPct val="0"/>
                        </a:spcBef>
                        <a:spcAft>
                          <a:spcPct val="0"/>
                        </a:spcAft>
                        <a:buClrTx/>
                        <a:buSzTx/>
                        <a:buFont typeface="Wingdings" pitchFamily="2" charset="2"/>
                        <a:buChar char=""/>
                        <a:tabLst/>
                      </a:pPr>
                      <a:r>
                        <a:rPr kumimoji="0" lang="en-GB" sz="900" b="1" i="1" u="none" strike="noStrike" cap="none" normalizeH="0" baseline="0" smtClean="0">
                          <a:ln>
                            <a:noFill/>
                          </a:ln>
                          <a:solidFill>
                            <a:schemeClr val="tx1"/>
                          </a:solidFill>
                          <a:effectLst/>
                          <a:latin typeface="Times New Roman" pitchFamily="18" charset="0"/>
                          <a:cs typeface="Times New Roman" pitchFamily="18" charset="0"/>
                        </a:rPr>
                        <a:t>Tendering procedure for expenses exceeding 25.000€</a:t>
                      </a:r>
                    </a:p>
                    <a:p>
                      <a:pPr marL="342900" marR="0" lvl="0" indent="-342900" algn="l" defTabSz="457200" rtl="0" eaLnBrk="1" fontAlgn="base" latinLnBrk="0" hangingPunct="1">
                        <a:lnSpc>
                          <a:spcPct val="115000"/>
                        </a:lnSpc>
                        <a:spcBef>
                          <a:spcPct val="0"/>
                        </a:spcBef>
                        <a:spcAft>
                          <a:spcPct val="0"/>
                        </a:spcAft>
                        <a:buClrTx/>
                        <a:buSzTx/>
                        <a:buFont typeface="Wingdings" pitchFamily="2" charset="2"/>
                        <a:buChar char=""/>
                        <a:tabLst/>
                      </a:pPr>
                      <a:r>
                        <a:rPr kumimoji="0" lang="en-GB" sz="900" b="1" i="1" u="none" strike="noStrike" cap="none" normalizeH="0" baseline="0" smtClean="0">
                          <a:ln>
                            <a:noFill/>
                          </a:ln>
                          <a:solidFill>
                            <a:schemeClr val="tx1"/>
                          </a:solidFill>
                          <a:effectLst/>
                          <a:latin typeface="Times New Roman" pitchFamily="18" charset="0"/>
                          <a:cs typeface="Times New Roman" pitchFamily="18" charset="0"/>
                        </a:rPr>
                        <a:t>Tangible outputs/products*</a:t>
                      </a:r>
                      <a:endParaRPr kumimoji="0" lang="en-GB" sz="900" b="1"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0392" marR="3039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342900" marR="0" lvl="0" indent="-342900" algn="l" defTabSz="457200" rtl="0" eaLnBrk="1" fontAlgn="base" latinLnBrk="0" hangingPunct="1">
                        <a:lnSpc>
                          <a:spcPct val="115000"/>
                        </a:lnSpc>
                        <a:spcBef>
                          <a:spcPct val="0"/>
                        </a:spcBef>
                        <a:spcAft>
                          <a:spcPct val="0"/>
                        </a:spcAft>
                        <a:buClrTx/>
                        <a:buSzTx/>
                        <a:buFont typeface="Wingdings" pitchFamily="2" charset="2"/>
                        <a:buChar char=""/>
                        <a:tabLst/>
                      </a:pPr>
                      <a:r>
                        <a:rPr kumimoji="0" lang="en-GB" sz="800" b="1" i="1" u="none" strike="noStrike" cap="none" normalizeH="0" baseline="0" smtClean="0">
                          <a:ln>
                            <a:noFill/>
                          </a:ln>
                          <a:solidFill>
                            <a:schemeClr val="tx1"/>
                          </a:solidFill>
                          <a:effectLst/>
                          <a:latin typeface="Times New Roman" pitchFamily="18" charset="0"/>
                          <a:cs typeface="Times New Roman" pitchFamily="18" charset="0"/>
                        </a:rPr>
                        <a:t>Subcontracts, invoices and three quotations from different suppliers for expenses exceeding 25.000€</a:t>
                      </a:r>
                    </a:p>
                    <a:p>
                      <a:pPr marL="342900" marR="0" lvl="0" indent="-342900" algn="l" defTabSz="457200" rtl="0" eaLnBrk="1" fontAlgn="base" latinLnBrk="0" hangingPunct="1">
                        <a:lnSpc>
                          <a:spcPct val="115000"/>
                        </a:lnSpc>
                        <a:spcBef>
                          <a:spcPct val="0"/>
                        </a:spcBef>
                        <a:spcAft>
                          <a:spcPct val="0"/>
                        </a:spcAft>
                        <a:buClrTx/>
                        <a:buSzTx/>
                        <a:buFont typeface="Wingdings" pitchFamily="2" charset="2"/>
                        <a:buChar char=""/>
                        <a:tabLst/>
                      </a:pPr>
                      <a:r>
                        <a:rPr kumimoji="0" lang="en-GB" sz="800" b="1" i="1" u="none" strike="noStrike" cap="none" normalizeH="0" baseline="0" smtClean="0">
                          <a:ln>
                            <a:noFill/>
                          </a:ln>
                          <a:solidFill>
                            <a:schemeClr val="tx1"/>
                          </a:solidFill>
                          <a:effectLst/>
                          <a:latin typeface="Times New Roman" pitchFamily="18" charset="0"/>
                          <a:cs typeface="Times New Roman" pitchFamily="18" charset="0"/>
                        </a:rPr>
                        <a:t>Any prior authorisation from the Agency</a:t>
                      </a:r>
                      <a:endParaRPr kumimoji="0" lang="en-GB" sz="800" b="1" i="1"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0392" marR="3039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1215378">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rgbClr val="FF0000"/>
                          </a:solidFill>
                          <a:effectLst/>
                          <a:latin typeface="Times New Roman" pitchFamily="18" charset="0"/>
                          <a:cs typeface="Times New Roman" pitchFamily="18" charset="0"/>
                        </a:rPr>
                        <a:t>UNIT</a:t>
                      </a:r>
                    </a:p>
                  </a:txBody>
                  <a:tcPr marL="30392" marR="3039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smtClean="0">
                          <a:ln>
                            <a:noFill/>
                          </a:ln>
                          <a:solidFill>
                            <a:schemeClr val="tx1"/>
                          </a:solidFill>
                          <a:effectLst/>
                          <a:latin typeface="Times New Roman" pitchFamily="18" charset="0"/>
                          <a:cs typeface="Times New Roman" pitchFamily="18" charset="0"/>
                        </a:rPr>
                        <a:t>Staff</a:t>
                      </a:r>
                    </a:p>
                  </a:txBody>
                  <a:tcPr marL="30392" marR="3039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342900" marR="0" lvl="0" indent="-342900" algn="l" defTabSz="457200" rtl="0" eaLnBrk="1" fontAlgn="base" latinLnBrk="0" hangingPunct="1">
                        <a:lnSpc>
                          <a:spcPct val="115000"/>
                        </a:lnSpc>
                        <a:spcBef>
                          <a:spcPts val="300"/>
                        </a:spcBef>
                        <a:spcAft>
                          <a:spcPct val="0"/>
                        </a:spcAft>
                        <a:buClrTx/>
                        <a:buSzTx/>
                        <a:buFont typeface="Wingdings" pitchFamily="2" charset="2"/>
                        <a:buChar char=""/>
                        <a:tabLst/>
                      </a:pPr>
                      <a:r>
                        <a:rPr kumimoji="0" lang="en-GB" sz="900" b="1" i="1" u="none" strike="noStrike" cap="none" normalizeH="0" baseline="0" dirty="0" smtClean="0">
                          <a:ln>
                            <a:noFill/>
                          </a:ln>
                          <a:solidFill>
                            <a:schemeClr val="tx1"/>
                          </a:solidFill>
                          <a:effectLst/>
                          <a:latin typeface="Times New Roman" pitchFamily="18" charset="0"/>
                          <a:cs typeface="Times New Roman" pitchFamily="18" charset="0"/>
                        </a:rPr>
                        <a:t>Formal employment contract</a:t>
                      </a:r>
                    </a:p>
                    <a:p>
                      <a:pPr marL="342900" marR="0" lvl="0" indent="-342900" algn="l" defTabSz="457200" rtl="0" eaLnBrk="1" fontAlgn="base" latinLnBrk="0" hangingPunct="1">
                        <a:lnSpc>
                          <a:spcPct val="115000"/>
                        </a:lnSpc>
                        <a:spcBef>
                          <a:spcPct val="0"/>
                        </a:spcBef>
                        <a:spcAft>
                          <a:spcPct val="0"/>
                        </a:spcAft>
                        <a:buClrTx/>
                        <a:buSzTx/>
                        <a:buFont typeface="Wingdings" pitchFamily="2" charset="2"/>
                        <a:buChar char=""/>
                        <a:tabLst/>
                      </a:pPr>
                      <a:r>
                        <a:rPr kumimoji="0" lang="en-GB" sz="900" b="1" i="1" u="none" strike="noStrike" cap="none" normalizeH="0" baseline="0" dirty="0" smtClean="0">
                          <a:ln>
                            <a:noFill/>
                          </a:ln>
                          <a:solidFill>
                            <a:schemeClr val="tx1"/>
                          </a:solidFill>
                          <a:effectLst/>
                          <a:latin typeface="Times New Roman" pitchFamily="18" charset="0"/>
                          <a:cs typeface="Times New Roman" pitchFamily="18" charset="0"/>
                        </a:rPr>
                        <a:t>Staff convention</a:t>
                      </a:r>
                    </a:p>
                    <a:p>
                      <a:pPr marL="342900" marR="0" lvl="0" indent="-342900" algn="l" defTabSz="457200" rtl="0" eaLnBrk="1" fontAlgn="base" latinLnBrk="0" hangingPunct="1">
                        <a:lnSpc>
                          <a:spcPct val="115000"/>
                        </a:lnSpc>
                        <a:spcBef>
                          <a:spcPct val="0"/>
                        </a:spcBef>
                        <a:spcAft>
                          <a:spcPct val="0"/>
                        </a:spcAft>
                        <a:buClrTx/>
                        <a:buSzTx/>
                        <a:buFont typeface="Wingdings" pitchFamily="2" charset="2"/>
                        <a:buChar char=""/>
                        <a:tabLst/>
                      </a:pPr>
                      <a:r>
                        <a:rPr kumimoji="0" lang="en-GB" sz="900" b="1" i="1" u="none" strike="noStrike" cap="none" normalizeH="0" baseline="0" dirty="0" smtClean="0">
                          <a:ln>
                            <a:noFill/>
                          </a:ln>
                          <a:solidFill>
                            <a:schemeClr val="tx1"/>
                          </a:solidFill>
                          <a:effectLst/>
                          <a:latin typeface="Times New Roman" pitchFamily="18" charset="0"/>
                          <a:cs typeface="Times New Roman" pitchFamily="18" charset="0"/>
                        </a:rPr>
                        <a:t>Time sheets</a:t>
                      </a:r>
                    </a:p>
                    <a:p>
                      <a:pPr marL="342900" marR="0" lvl="0" indent="-342900" algn="l" defTabSz="457200" rtl="0" eaLnBrk="1" fontAlgn="base" latinLnBrk="0" hangingPunct="1">
                        <a:lnSpc>
                          <a:spcPct val="115000"/>
                        </a:lnSpc>
                        <a:spcBef>
                          <a:spcPct val="0"/>
                        </a:spcBef>
                        <a:spcAft>
                          <a:spcPct val="0"/>
                        </a:spcAft>
                        <a:buClrTx/>
                        <a:buSzTx/>
                        <a:buFont typeface="Wingdings" pitchFamily="2" charset="2"/>
                        <a:buChar char=""/>
                        <a:tabLst/>
                      </a:pPr>
                      <a:r>
                        <a:rPr kumimoji="0" lang="en-GB" sz="900" b="1" i="1" u="none" strike="noStrike" cap="none" normalizeH="0" baseline="0" dirty="0" smtClean="0">
                          <a:ln>
                            <a:noFill/>
                          </a:ln>
                          <a:solidFill>
                            <a:schemeClr val="tx1"/>
                          </a:solidFill>
                          <a:effectLst/>
                          <a:latin typeface="Times New Roman" pitchFamily="18" charset="0"/>
                          <a:cs typeface="Times New Roman" pitchFamily="18" charset="0"/>
                        </a:rPr>
                        <a:t>Agendas*</a:t>
                      </a:r>
                    </a:p>
                    <a:p>
                      <a:pPr marL="342900" marR="0" lvl="0" indent="-342900" algn="l" defTabSz="457200" rtl="0" eaLnBrk="1" fontAlgn="base" latinLnBrk="0" hangingPunct="1">
                        <a:lnSpc>
                          <a:spcPct val="115000"/>
                        </a:lnSpc>
                        <a:spcBef>
                          <a:spcPct val="0"/>
                        </a:spcBef>
                        <a:spcAft>
                          <a:spcPct val="0"/>
                        </a:spcAft>
                        <a:buClrTx/>
                        <a:buSzTx/>
                        <a:buFont typeface="Wingdings" pitchFamily="2" charset="2"/>
                        <a:buChar char=""/>
                        <a:tabLst/>
                      </a:pPr>
                      <a:r>
                        <a:rPr kumimoji="0" lang="en-GB" sz="900" b="1" i="1" u="none" strike="noStrike" cap="none" normalizeH="0" baseline="0" dirty="0" smtClean="0">
                          <a:ln>
                            <a:noFill/>
                          </a:ln>
                          <a:solidFill>
                            <a:schemeClr val="tx1"/>
                          </a:solidFill>
                          <a:effectLst/>
                          <a:latin typeface="Times New Roman" pitchFamily="18" charset="0"/>
                          <a:cs typeface="Times New Roman" pitchFamily="18" charset="0"/>
                        </a:rPr>
                        <a:t>Attendance / Participant lists*</a:t>
                      </a:r>
                    </a:p>
                    <a:p>
                      <a:pPr marL="342900" marR="0" lvl="0" indent="-342900" algn="l" defTabSz="457200" rtl="0" eaLnBrk="1" fontAlgn="base" latinLnBrk="0" hangingPunct="1">
                        <a:lnSpc>
                          <a:spcPct val="115000"/>
                        </a:lnSpc>
                        <a:spcBef>
                          <a:spcPct val="0"/>
                        </a:spcBef>
                        <a:spcAft>
                          <a:spcPct val="0"/>
                        </a:spcAft>
                        <a:buClrTx/>
                        <a:buSzTx/>
                        <a:buFont typeface="Wingdings" pitchFamily="2" charset="2"/>
                        <a:buChar char=""/>
                        <a:tabLst/>
                      </a:pPr>
                      <a:r>
                        <a:rPr kumimoji="0" lang="en-GB" sz="900" b="1" i="1" u="none" strike="noStrike" cap="none" normalizeH="0" baseline="0" dirty="0" smtClean="0">
                          <a:ln>
                            <a:noFill/>
                          </a:ln>
                          <a:solidFill>
                            <a:schemeClr val="tx1"/>
                          </a:solidFill>
                          <a:effectLst/>
                          <a:latin typeface="Times New Roman" pitchFamily="18" charset="0"/>
                          <a:cs typeface="Times New Roman" pitchFamily="18" charset="0"/>
                        </a:rPr>
                        <a:t>Tangible outputs/products*</a:t>
                      </a:r>
                    </a:p>
                    <a:p>
                      <a:pPr marL="342900" marR="0" lvl="0" indent="-342900" algn="l" defTabSz="457200" rtl="0" eaLnBrk="1" fontAlgn="base" latinLnBrk="0" hangingPunct="1">
                        <a:lnSpc>
                          <a:spcPct val="115000"/>
                        </a:lnSpc>
                        <a:spcBef>
                          <a:spcPct val="0"/>
                        </a:spcBef>
                        <a:spcAft>
                          <a:spcPct val="0"/>
                        </a:spcAft>
                        <a:buClrTx/>
                        <a:buSzTx/>
                        <a:buFont typeface="Wingdings" pitchFamily="2" charset="2"/>
                        <a:buChar char=""/>
                        <a:tabLst/>
                      </a:pPr>
                      <a:r>
                        <a:rPr kumimoji="0" lang="en-GB" sz="900" b="1" i="1" u="none" strike="noStrike" cap="none" normalizeH="0" baseline="0" dirty="0" smtClean="0">
                          <a:ln>
                            <a:noFill/>
                          </a:ln>
                          <a:solidFill>
                            <a:schemeClr val="tx1"/>
                          </a:solidFill>
                          <a:effectLst/>
                          <a:latin typeface="Times New Roman" pitchFamily="18" charset="0"/>
                          <a:cs typeface="Times New Roman" pitchFamily="18" charset="0"/>
                        </a:rPr>
                        <a:t>Minutes of meetings*</a:t>
                      </a:r>
                      <a:endParaRPr kumimoji="0" lang="en-GB" sz="9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txBody>
                  <a:tcPr marL="30392" marR="3039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342900" marR="0" lvl="0" indent="-342900" algn="l" defTabSz="457200" rtl="0" eaLnBrk="1" fontAlgn="base" latinLnBrk="0" hangingPunct="1">
                        <a:lnSpc>
                          <a:spcPct val="115000"/>
                        </a:lnSpc>
                        <a:spcBef>
                          <a:spcPct val="0"/>
                        </a:spcBef>
                        <a:spcAft>
                          <a:spcPct val="0"/>
                        </a:spcAft>
                        <a:buClrTx/>
                        <a:buSzTx/>
                        <a:buFont typeface="Wingdings" pitchFamily="2" charset="2"/>
                        <a:buChar char=""/>
                        <a:tabLst/>
                      </a:pPr>
                      <a:r>
                        <a:rPr kumimoji="0" lang="en-GB" sz="900" b="1" i="1" u="sng" strike="noStrike" cap="none" normalizeH="0" baseline="0" smtClean="0">
                          <a:ln>
                            <a:noFill/>
                          </a:ln>
                          <a:solidFill>
                            <a:schemeClr val="tx1"/>
                          </a:solidFill>
                          <a:effectLst/>
                          <a:latin typeface="Times New Roman" pitchFamily="18" charset="0"/>
                          <a:cs typeface="Times New Roman" pitchFamily="18" charset="0"/>
                        </a:rPr>
                        <a:t>No supporting documents should be sent with the Final report, except for any prior authorisation from the Agency</a:t>
                      </a:r>
                      <a:endParaRPr kumimoji="0" lang="en-GB" sz="900" b="1" i="1" u="sng"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0392" marR="3039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1215378">
                <a:tc vMerge="1">
                  <a:txBody>
                    <a:bodyPr/>
                    <a:lstStyle/>
                    <a:p>
                      <a:endParaRPr lang="en-US"/>
                    </a:p>
                  </a:txBody>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smtClean="0">
                          <a:ln>
                            <a:noFill/>
                          </a:ln>
                          <a:solidFill>
                            <a:schemeClr val="tx1"/>
                          </a:solidFill>
                          <a:effectLst/>
                          <a:latin typeface="Times New Roman" pitchFamily="18" charset="0"/>
                          <a:cs typeface="Times New Roman" pitchFamily="18" charset="0"/>
                        </a:rPr>
                        <a:t>Travel and Costs of Stay</a:t>
                      </a:r>
                    </a:p>
                  </a:txBody>
                  <a:tcPr marL="30392" marR="3039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342900" marR="0" lvl="0" indent="-342900" algn="l" defTabSz="457200" rtl="0" eaLnBrk="1" fontAlgn="base" latinLnBrk="0" hangingPunct="1">
                        <a:lnSpc>
                          <a:spcPct val="115000"/>
                        </a:lnSpc>
                        <a:spcBef>
                          <a:spcPts val="300"/>
                        </a:spcBef>
                        <a:spcAft>
                          <a:spcPct val="0"/>
                        </a:spcAft>
                        <a:buClrTx/>
                        <a:buSzTx/>
                        <a:buFont typeface="Wingdings" pitchFamily="2" charset="2"/>
                        <a:buChar char=""/>
                        <a:tabLst/>
                      </a:pPr>
                      <a:r>
                        <a:rPr kumimoji="0" lang="en-GB" sz="900" b="1" i="1" u="none" strike="noStrike" cap="none" normalizeH="0" baseline="0" dirty="0" smtClean="0">
                          <a:ln>
                            <a:noFill/>
                          </a:ln>
                          <a:solidFill>
                            <a:schemeClr val="tx1"/>
                          </a:solidFill>
                          <a:effectLst/>
                          <a:latin typeface="Times New Roman" pitchFamily="18" charset="0"/>
                          <a:cs typeface="Times New Roman" pitchFamily="18" charset="0"/>
                        </a:rPr>
                        <a:t>Individual Travel Report (ITR)</a:t>
                      </a:r>
                    </a:p>
                    <a:p>
                      <a:pPr marL="342900" marR="0" lvl="0" indent="-342900" algn="l" defTabSz="457200" rtl="0" eaLnBrk="1" fontAlgn="base" latinLnBrk="0" hangingPunct="1">
                        <a:lnSpc>
                          <a:spcPct val="115000"/>
                        </a:lnSpc>
                        <a:spcBef>
                          <a:spcPct val="0"/>
                        </a:spcBef>
                        <a:spcAft>
                          <a:spcPct val="0"/>
                        </a:spcAft>
                        <a:buClrTx/>
                        <a:buSzTx/>
                        <a:buFont typeface="Wingdings" pitchFamily="2" charset="2"/>
                        <a:buChar char=""/>
                        <a:tabLst/>
                      </a:pPr>
                      <a:r>
                        <a:rPr kumimoji="0" lang="en-GB" sz="900" b="1" i="1" u="none" strike="noStrike" cap="none" normalizeH="0" baseline="0" dirty="0" smtClean="0">
                          <a:ln>
                            <a:noFill/>
                          </a:ln>
                          <a:solidFill>
                            <a:schemeClr val="tx1"/>
                          </a:solidFill>
                          <a:effectLst/>
                          <a:latin typeface="Times New Roman" pitchFamily="18" charset="0"/>
                          <a:cs typeface="Times New Roman" pitchFamily="18" charset="0"/>
                        </a:rPr>
                        <a:t>Invoices, receipts, boarding passes*</a:t>
                      </a:r>
                    </a:p>
                    <a:p>
                      <a:pPr marL="342900" marR="0" lvl="0" indent="-342900" algn="l" defTabSz="457200" rtl="0" eaLnBrk="1" fontAlgn="base" latinLnBrk="0" hangingPunct="1">
                        <a:lnSpc>
                          <a:spcPct val="115000"/>
                        </a:lnSpc>
                        <a:spcBef>
                          <a:spcPct val="0"/>
                        </a:spcBef>
                        <a:spcAft>
                          <a:spcPct val="0"/>
                        </a:spcAft>
                        <a:buClrTx/>
                        <a:buSzTx/>
                        <a:buFont typeface="Wingdings" pitchFamily="2" charset="2"/>
                        <a:buChar char=""/>
                        <a:tabLst/>
                      </a:pPr>
                      <a:r>
                        <a:rPr kumimoji="0" lang="en-GB" sz="900" b="1" i="1" u="none" strike="noStrike" cap="none" normalizeH="0" baseline="0" dirty="0" smtClean="0">
                          <a:ln>
                            <a:noFill/>
                          </a:ln>
                          <a:solidFill>
                            <a:schemeClr val="tx1"/>
                          </a:solidFill>
                          <a:effectLst/>
                          <a:latin typeface="Times New Roman" pitchFamily="18" charset="0"/>
                          <a:cs typeface="Times New Roman" pitchFamily="18" charset="0"/>
                        </a:rPr>
                        <a:t>Agendas*</a:t>
                      </a:r>
                    </a:p>
                    <a:p>
                      <a:pPr marL="342900" marR="0" lvl="0" indent="-342900" algn="l" defTabSz="457200" rtl="0" eaLnBrk="1" fontAlgn="base" latinLnBrk="0" hangingPunct="1">
                        <a:lnSpc>
                          <a:spcPct val="115000"/>
                        </a:lnSpc>
                        <a:spcBef>
                          <a:spcPct val="0"/>
                        </a:spcBef>
                        <a:spcAft>
                          <a:spcPct val="0"/>
                        </a:spcAft>
                        <a:buClrTx/>
                        <a:buSzTx/>
                        <a:buFont typeface="Wingdings" pitchFamily="2" charset="2"/>
                        <a:buChar char=""/>
                        <a:tabLst/>
                      </a:pPr>
                      <a:r>
                        <a:rPr kumimoji="0" lang="en-GB" sz="900" b="1" i="1" u="none" strike="noStrike" cap="none" normalizeH="0" baseline="0" dirty="0" smtClean="0">
                          <a:ln>
                            <a:noFill/>
                          </a:ln>
                          <a:solidFill>
                            <a:schemeClr val="tx1"/>
                          </a:solidFill>
                          <a:effectLst/>
                          <a:latin typeface="Times New Roman" pitchFamily="18" charset="0"/>
                          <a:cs typeface="Times New Roman" pitchFamily="18" charset="0"/>
                        </a:rPr>
                        <a:t>Attendance / Participant lists*</a:t>
                      </a:r>
                    </a:p>
                    <a:p>
                      <a:pPr marL="342900" marR="0" lvl="0" indent="-342900" algn="l" defTabSz="457200" rtl="0" eaLnBrk="1" fontAlgn="base" latinLnBrk="0" hangingPunct="1">
                        <a:lnSpc>
                          <a:spcPct val="115000"/>
                        </a:lnSpc>
                        <a:spcBef>
                          <a:spcPct val="0"/>
                        </a:spcBef>
                        <a:spcAft>
                          <a:spcPct val="0"/>
                        </a:spcAft>
                        <a:buClrTx/>
                        <a:buSzTx/>
                        <a:buFont typeface="Wingdings" pitchFamily="2" charset="2"/>
                        <a:buChar char=""/>
                        <a:tabLst/>
                      </a:pPr>
                      <a:r>
                        <a:rPr kumimoji="0" lang="en-GB" sz="900" b="1" i="1" u="none" strike="noStrike" cap="none" normalizeH="0" baseline="0" dirty="0" smtClean="0">
                          <a:ln>
                            <a:noFill/>
                          </a:ln>
                          <a:solidFill>
                            <a:schemeClr val="tx1"/>
                          </a:solidFill>
                          <a:effectLst/>
                          <a:latin typeface="Times New Roman" pitchFamily="18" charset="0"/>
                          <a:cs typeface="Times New Roman" pitchFamily="18" charset="0"/>
                        </a:rPr>
                        <a:t>Tangible outputs/products*</a:t>
                      </a:r>
                    </a:p>
                    <a:p>
                      <a:pPr marL="342900" marR="0" lvl="0" indent="-342900" algn="l" defTabSz="457200" rtl="0" eaLnBrk="1" fontAlgn="base" latinLnBrk="0" hangingPunct="1">
                        <a:lnSpc>
                          <a:spcPct val="115000"/>
                        </a:lnSpc>
                        <a:spcBef>
                          <a:spcPct val="0"/>
                        </a:spcBef>
                        <a:spcAft>
                          <a:spcPct val="0"/>
                        </a:spcAft>
                        <a:buClrTx/>
                        <a:buSzTx/>
                        <a:buFont typeface="Wingdings" pitchFamily="2" charset="2"/>
                        <a:buChar char=""/>
                        <a:tabLst/>
                      </a:pPr>
                      <a:r>
                        <a:rPr kumimoji="0" lang="en-GB" sz="900" b="1" i="1" u="none" strike="noStrike" cap="none" normalizeH="0" baseline="0" dirty="0" smtClean="0">
                          <a:ln>
                            <a:noFill/>
                          </a:ln>
                          <a:solidFill>
                            <a:schemeClr val="tx1"/>
                          </a:solidFill>
                          <a:effectLst/>
                          <a:latin typeface="Times New Roman" pitchFamily="18" charset="0"/>
                          <a:cs typeface="Times New Roman" pitchFamily="18" charset="0"/>
                        </a:rPr>
                        <a:t>Minutes of meetings*</a:t>
                      </a:r>
                      <a:endParaRPr kumimoji="0" lang="en-GB" sz="9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txBody>
                  <a:tcPr marL="30392" marR="3039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342900" marR="0" lvl="0" indent="-342900" algn="l" defTabSz="457200" rtl="0" eaLnBrk="1" fontAlgn="base" latinLnBrk="0" hangingPunct="1">
                        <a:lnSpc>
                          <a:spcPct val="115000"/>
                        </a:lnSpc>
                        <a:spcBef>
                          <a:spcPct val="0"/>
                        </a:spcBef>
                        <a:spcAft>
                          <a:spcPct val="0"/>
                        </a:spcAft>
                        <a:buClrTx/>
                        <a:buSzTx/>
                        <a:buFont typeface="Wingdings" pitchFamily="2" charset="2"/>
                        <a:buChar char=""/>
                        <a:tabLst/>
                      </a:pPr>
                      <a:r>
                        <a:rPr kumimoji="0" lang="en-GB" sz="900" b="1" i="1" u="sng" strike="noStrike" cap="none" normalizeH="0" baseline="0" smtClean="0">
                          <a:ln>
                            <a:noFill/>
                          </a:ln>
                          <a:solidFill>
                            <a:schemeClr val="tx1"/>
                          </a:solidFill>
                          <a:effectLst/>
                          <a:latin typeface="Times New Roman" pitchFamily="18" charset="0"/>
                          <a:cs typeface="Times New Roman" pitchFamily="18" charset="0"/>
                        </a:rPr>
                        <a:t>No supporting documents should be sent with the Final report, except for any prior authorisation from the Agency</a:t>
                      </a:r>
                      <a:endParaRPr kumimoji="0" lang="en-GB" sz="900" b="1" i="1" u="sng"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txBody>
                  <a:tcPr marL="30392" marR="3039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654945">
                <a:tc gridSpan="4">
                  <a:txBody>
                    <a:bodyPr/>
                    <a:lstStyle/>
                    <a:p>
                      <a:pPr marL="68263" marR="0" lvl="0" indent="0" algn="just" defTabSz="457200" rtl="0" eaLnBrk="1" fontAlgn="base" latinLnBrk="0" hangingPunct="1">
                        <a:lnSpc>
                          <a:spcPct val="100000"/>
                        </a:lnSpc>
                        <a:spcBef>
                          <a:spcPct val="0"/>
                        </a:spcBef>
                        <a:spcAft>
                          <a:spcPct val="0"/>
                        </a:spcAft>
                        <a:buClrTx/>
                        <a:buSzTx/>
                        <a:buFontTx/>
                        <a:buNone/>
                        <a:tabLst/>
                      </a:pPr>
                      <a:r>
                        <a:rPr kumimoji="0" lang="en-GB" sz="800" b="1" i="0" u="none" strike="noStrike" cap="none" normalizeH="0" baseline="0" dirty="0" smtClean="0">
                          <a:ln>
                            <a:noFill/>
                          </a:ln>
                          <a:solidFill>
                            <a:schemeClr val="tx1"/>
                          </a:solidFill>
                          <a:effectLst/>
                          <a:latin typeface="Times New Roman" pitchFamily="18" charset="0"/>
                          <a:cs typeface="Times New Roman" pitchFamily="18" charset="0"/>
                        </a:rPr>
                        <a:t>For all grants, a Certificate on the action's financial statements and underlying accounts ("Report of Factual Findings on the Final Financial Report – Type II") must be sent with the Final report (see Annex VII of the Agreement).</a:t>
                      </a:r>
                    </a:p>
                    <a:p>
                      <a:pPr marL="68263" marR="0" lvl="0" indent="0" algn="just" defTabSz="457200" rtl="0" eaLnBrk="1" fontAlgn="base" latinLnBrk="0" hangingPunct="1">
                        <a:lnSpc>
                          <a:spcPct val="100000"/>
                        </a:lnSpc>
                        <a:spcBef>
                          <a:spcPct val="0"/>
                        </a:spcBef>
                        <a:spcAft>
                          <a:spcPct val="0"/>
                        </a:spcAft>
                        <a:buClrTx/>
                        <a:buSzTx/>
                        <a:buFontTx/>
                        <a:buNone/>
                        <a:tabLst/>
                      </a:pPr>
                      <a:r>
                        <a:rPr kumimoji="0" lang="en-GB" sz="800" b="1" i="1" u="none" strike="noStrike" cap="none" normalizeH="0" baseline="0" dirty="0" smtClean="0">
                          <a:ln>
                            <a:noFill/>
                          </a:ln>
                          <a:solidFill>
                            <a:schemeClr val="tx1"/>
                          </a:solidFill>
                          <a:effectLst/>
                          <a:latin typeface="Times New Roman" pitchFamily="18" charset="0"/>
                          <a:cs typeface="Times New Roman" pitchFamily="18" charset="0"/>
                        </a:rPr>
                        <a:t>* Example of supporting documents</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xmlns="" val="5182875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2</a:t>
            </a:fld>
            <a:endParaRPr lang="en-US"/>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10" name="Text Box 10"/>
          <p:cNvSpPr txBox="1">
            <a:spLocks noChangeArrowheads="1"/>
          </p:cNvSpPr>
          <p:nvPr/>
        </p:nvSpPr>
        <p:spPr bwMode="auto">
          <a:xfrm>
            <a:off x="1066800" y="1524000"/>
            <a:ext cx="7345362" cy="3292475"/>
          </a:xfrm>
          <a:prstGeom prst="rect">
            <a:avLst/>
          </a:prstGeom>
          <a:noFill/>
          <a:ln w="9525">
            <a:noFill/>
            <a:miter lim="800000"/>
            <a:headEnd/>
            <a:tailEnd/>
          </a:ln>
        </p:spPr>
        <p:txBody>
          <a:bodyPr>
            <a:spAutoFit/>
          </a:bodyPr>
          <a:lstStyle/>
          <a:p>
            <a:r>
              <a:rPr lang="nl-BE" sz="2800" b="1" dirty="0">
                <a:latin typeface="Times New Roman" pitchFamily="18" charset="0"/>
                <a:cs typeface="Times New Roman" pitchFamily="18" charset="0"/>
              </a:rPr>
              <a:t>“Key-players”, in this project:</a:t>
            </a:r>
          </a:p>
          <a:p>
            <a:endParaRPr lang="nl-BE" sz="2000" dirty="0">
              <a:latin typeface="Times New Roman" pitchFamily="18" charset="0"/>
              <a:cs typeface="Times New Roman" pitchFamily="18" charset="0"/>
            </a:endParaRPr>
          </a:p>
          <a:p>
            <a:r>
              <a:rPr lang="nl-BE" sz="2000" dirty="0">
                <a:latin typeface="Times New Roman" pitchFamily="18" charset="0"/>
                <a:cs typeface="Times New Roman" pitchFamily="18" charset="0"/>
              </a:rPr>
              <a:t>Partners:</a:t>
            </a:r>
          </a:p>
          <a:p>
            <a:pPr lvl="1">
              <a:buFontTx/>
              <a:buChar char="•"/>
            </a:pPr>
            <a:r>
              <a:rPr lang="nl-BE" sz="2000" dirty="0">
                <a:latin typeface="Times New Roman" pitchFamily="18" charset="0"/>
                <a:cs typeface="Times New Roman" pitchFamily="18" charset="0"/>
              </a:rPr>
              <a:t> 1 contractor</a:t>
            </a:r>
          </a:p>
          <a:p>
            <a:pPr lvl="1">
              <a:buFontTx/>
              <a:buChar char="•"/>
            </a:pPr>
            <a:r>
              <a:rPr lang="nl-BE" sz="2000" dirty="0">
                <a:latin typeface="Times New Roman" pitchFamily="18" charset="0"/>
                <a:cs typeface="Times New Roman" pitchFamily="18" charset="0"/>
              </a:rPr>
              <a:t> 12 partners </a:t>
            </a:r>
          </a:p>
          <a:p>
            <a:pPr lvl="1"/>
            <a:endParaRPr lang="nl-BE" sz="2000" dirty="0">
              <a:latin typeface="Times New Roman" pitchFamily="18" charset="0"/>
              <a:cs typeface="Times New Roman" pitchFamily="18" charset="0"/>
            </a:endParaRPr>
          </a:p>
          <a:p>
            <a:r>
              <a:rPr lang="nl-BE" sz="2000" dirty="0">
                <a:latin typeface="Times New Roman" pitchFamily="18" charset="0"/>
                <a:cs typeface="Times New Roman" pitchFamily="18" charset="0"/>
              </a:rPr>
              <a:t>Contractor:</a:t>
            </a:r>
          </a:p>
          <a:p>
            <a:pPr lvl="1">
              <a:buFontTx/>
              <a:buChar char="•"/>
            </a:pPr>
            <a:r>
              <a:rPr lang="nl-BE" sz="2000" dirty="0">
                <a:latin typeface="Times New Roman" pitchFamily="18" charset="0"/>
                <a:cs typeface="Times New Roman" pitchFamily="18" charset="0"/>
              </a:rPr>
              <a:t> University of Ni</a:t>
            </a:r>
            <a:r>
              <a:rPr lang="sr-Latn-CS" sz="2000" dirty="0">
                <a:latin typeface="Times New Roman" pitchFamily="18" charset="0"/>
                <a:cs typeface="Times New Roman" pitchFamily="18" charset="0"/>
              </a:rPr>
              <a:t>š</a:t>
            </a:r>
            <a:r>
              <a:rPr lang="nl-BE" sz="2000" dirty="0">
                <a:latin typeface="Times New Roman" pitchFamily="18" charset="0"/>
                <a:cs typeface="Times New Roman" pitchFamily="18" charset="0"/>
              </a:rPr>
              <a:t> (= UNI)</a:t>
            </a:r>
          </a:p>
          <a:p>
            <a:pPr>
              <a:buFontTx/>
              <a:buChar char="•"/>
            </a:pPr>
            <a:endParaRPr lang="nl-BE" sz="2000" dirty="0">
              <a:latin typeface="Times New Roman" pitchFamily="18" charset="0"/>
              <a:cs typeface="Times New Roman" pitchFamily="18" charset="0"/>
            </a:endParaRPr>
          </a:p>
          <a:p>
            <a:r>
              <a:rPr lang="nl-BE" sz="2000" dirty="0">
                <a:latin typeface="Times New Roman" pitchFamily="18" charset="0"/>
                <a:cs typeface="Times New Roman" pitchFamily="18" charset="0"/>
              </a:rPr>
              <a:t>Partners </a:t>
            </a:r>
            <a:r>
              <a:rPr lang="sr-Latn-CS" sz="2000" dirty="0">
                <a:latin typeface="Times New Roman" pitchFamily="18" charset="0"/>
                <a:cs typeface="Times New Roman" pitchFamily="18" charset="0"/>
              </a:rPr>
              <a:t>come </a:t>
            </a:r>
            <a:r>
              <a:rPr lang="nl-BE" sz="2000" dirty="0">
                <a:latin typeface="Times New Roman" pitchFamily="18" charset="0"/>
                <a:cs typeface="Times New Roman" pitchFamily="18" charset="0"/>
              </a:rPr>
              <a:t>from 7 different </a:t>
            </a:r>
            <a:r>
              <a:rPr lang="nl-BE" sz="2000" dirty="0" smtClean="0">
                <a:latin typeface="Times New Roman" pitchFamily="18" charset="0"/>
                <a:cs typeface="Times New Roman" pitchFamily="18" charset="0"/>
              </a:rPr>
              <a:t>countries.</a:t>
            </a:r>
            <a:endParaRPr lang="sr-Latn-CS"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5182875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20</a:t>
            </a:fld>
            <a:endParaRPr lang="en-US"/>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8" name="Title 1"/>
          <p:cNvSpPr>
            <a:spLocks noGrp="1"/>
          </p:cNvSpPr>
          <p:nvPr>
            <p:ph type="title"/>
          </p:nvPr>
        </p:nvSpPr>
        <p:spPr>
          <a:xfrm>
            <a:off x="457200" y="457200"/>
            <a:ext cx="8229600" cy="1143000"/>
          </a:xfrm>
        </p:spPr>
        <p:txBody>
          <a:bodyPr/>
          <a:lstStyle/>
          <a:p>
            <a:pPr algn="l"/>
            <a:r>
              <a:rPr lang="en-US" sz="2800" b="1" dirty="0" smtClean="0">
                <a:latin typeface="Times New Roman" pitchFamily="18" charset="0"/>
                <a:cs typeface="Times New Roman" pitchFamily="18" charset="0"/>
              </a:rPr>
              <a:t>Ineligible costs</a:t>
            </a:r>
            <a:endParaRPr lang="en-US" b="1" dirty="0" smtClean="0">
              <a:latin typeface="Times New Roman" pitchFamily="18" charset="0"/>
              <a:cs typeface="Times New Roman" pitchFamily="18" charset="0"/>
            </a:endParaRPr>
          </a:p>
        </p:txBody>
      </p:sp>
      <p:sp>
        <p:nvSpPr>
          <p:cNvPr id="13" name="Content Placeholder 2"/>
          <p:cNvSpPr>
            <a:spLocks noGrp="1"/>
          </p:cNvSpPr>
          <p:nvPr>
            <p:ph idx="1"/>
          </p:nvPr>
        </p:nvSpPr>
        <p:spPr>
          <a:xfrm>
            <a:off x="457200" y="1600200"/>
            <a:ext cx="8229600" cy="4525963"/>
          </a:xfrm>
        </p:spPr>
        <p:txBody>
          <a:bodyPr/>
          <a:lstStyle/>
          <a:p>
            <a:r>
              <a:rPr lang="en-US" sz="2400" dirty="0" smtClean="0">
                <a:latin typeface="Times New Roman" pitchFamily="18" charset="0"/>
                <a:cs typeface="Times New Roman" pitchFamily="18" charset="0"/>
              </a:rPr>
              <a:t>Return on capital</a:t>
            </a:r>
          </a:p>
          <a:p>
            <a:r>
              <a:rPr lang="en-US" sz="2400" dirty="0" smtClean="0">
                <a:latin typeface="Times New Roman" pitchFamily="18" charset="0"/>
                <a:cs typeface="Times New Roman" pitchFamily="18" charset="0"/>
              </a:rPr>
              <a:t>Debt, debt service charges, provisions for losses or debts</a:t>
            </a:r>
          </a:p>
          <a:p>
            <a:r>
              <a:rPr lang="en-US" sz="2400" dirty="0" smtClean="0">
                <a:latin typeface="Times New Roman" pitchFamily="18" charset="0"/>
                <a:cs typeface="Times New Roman" pitchFamily="18" charset="0"/>
              </a:rPr>
              <a:t>Interest owed</a:t>
            </a:r>
          </a:p>
          <a:p>
            <a:r>
              <a:rPr lang="en-US" sz="2400" dirty="0" smtClean="0">
                <a:latin typeface="Times New Roman" pitchFamily="18" charset="0"/>
                <a:cs typeface="Times New Roman" pitchFamily="18" charset="0"/>
              </a:rPr>
              <a:t>Exchange losses</a:t>
            </a:r>
          </a:p>
          <a:p>
            <a:r>
              <a:rPr lang="en-US" sz="2400" dirty="0" smtClean="0">
                <a:latin typeface="Times New Roman" pitchFamily="18" charset="0"/>
                <a:cs typeface="Times New Roman" pitchFamily="18" charset="0"/>
              </a:rPr>
              <a:t>Costs of transfers from the agency charged by the bank of a beneficiary</a:t>
            </a:r>
          </a:p>
          <a:p>
            <a:r>
              <a:rPr lang="en-US" sz="2400" dirty="0" smtClean="0">
                <a:latin typeface="Times New Roman" pitchFamily="18" charset="0"/>
                <a:cs typeface="Times New Roman" pitchFamily="18" charset="0"/>
              </a:rPr>
              <a:t>Costs declared by another action receiving EU grant</a:t>
            </a:r>
          </a:p>
          <a:p>
            <a:r>
              <a:rPr lang="en-US" sz="2400" dirty="0" smtClean="0">
                <a:latin typeface="Times New Roman" pitchFamily="18" charset="0"/>
                <a:cs typeface="Times New Roman" pitchFamily="18" charset="0"/>
              </a:rPr>
              <a:t>Contributions in kind from third parties</a:t>
            </a:r>
          </a:p>
          <a:p>
            <a:r>
              <a:rPr lang="en-US" sz="2400" dirty="0" smtClean="0">
                <a:latin typeface="Times New Roman" pitchFamily="18" charset="0"/>
                <a:cs typeface="Times New Roman" pitchFamily="18" charset="0"/>
              </a:rPr>
              <a:t>Excessive or reckless expenditure</a:t>
            </a:r>
          </a:p>
          <a:p>
            <a:r>
              <a:rPr lang="en-US" sz="2400" dirty="0" smtClean="0">
                <a:latin typeface="Times New Roman" pitchFamily="18" charset="0"/>
                <a:cs typeface="Times New Roman" pitchFamily="18" charset="0"/>
              </a:rPr>
              <a:t>Deductible VAT</a:t>
            </a:r>
            <a:endParaRPr lang="en-US" dirty="0" smtClean="0">
              <a:latin typeface="Times New Roman" pitchFamily="18" charset="0"/>
              <a:cs typeface="Times New Roman" pitchFamily="18" charset="0"/>
            </a:endParaRPr>
          </a:p>
          <a:p>
            <a:endParaRPr lang="en-US" dirty="0" smtClean="0"/>
          </a:p>
        </p:txBody>
      </p:sp>
    </p:spTree>
    <p:extLst>
      <p:ext uri="{BB962C8B-B14F-4D97-AF65-F5344CB8AC3E}">
        <p14:creationId xmlns:p14="http://schemas.microsoft.com/office/powerpoint/2010/main" xmlns="" val="5182875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21</a:t>
            </a:fld>
            <a:endParaRPr lang="en-US"/>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8" name="Rectangle 1"/>
          <p:cNvSpPr>
            <a:spLocks noChangeArrowheads="1"/>
          </p:cNvSpPr>
          <p:nvPr/>
        </p:nvSpPr>
        <p:spPr bwMode="auto">
          <a:xfrm>
            <a:off x="304800" y="762000"/>
            <a:ext cx="8464550" cy="5970588"/>
          </a:xfrm>
          <a:prstGeom prst="rect">
            <a:avLst/>
          </a:prstGeom>
          <a:noFill/>
          <a:ln w="9525">
            <a:noFill/>
            <a:miter lim="800000"/>
            <a:headEnd/>
            <a:tailEnd/>
          </a:ln>
        </p:spPr>
        <p:txBody>
          <a:bodyPr>
            <a:spAutoFit/>
          </a:bodyPr>
          <a:lstStyle/>
          <a:p>
            <a:pPr fontAlgn="auto">
              <a:spcBef>
                <a:spcPts val="0"/>
              </a:spcBef>
              <a:spcAft>
                <a:spcPts val="0"/>
              </a:spcAft>
              <a:defRPr/>
            </a:pPr>
            <a:r>
              <a:rPr lang="en-US" sz="2000" b="1" u="sng" dirty="0">
                <a:latin typeface="Times New Roman" pitchFamily="18" charset="0"/>
                <a:cs typeface="Times New Roman" pitchFamily="18" charset="0"/>
              </a:rPr>
              <a:t>Rules for designation of reference numbers for supporting documents</a:t>
            </a:r>
            <a:endParaRPr lang="nl-BE" sz="2000" b="1" u="sng" dirty="0">
              <a:latin typeface="Times New Roman" pitchFamily="18" charset="0"/>
              <a:cs typeface="Times New Roman" pitchFamily="18" charset="0"/>
            </a:endParaRPr>
          </a:p>
          <a:p>
            <a:pPr algn="ctr" fontAlgn="auto">
              <a:spcBef>
                <a:spcPts val="0"/>
              </a:spcBef>
              <a:spcAft>
                <a:spcPts val="0"/>
              </a:spcAft>
              <a:defRPr/>
            </a:pPr>
            <a:r>
              <a:rPr lang="nl-BE" sz="2000" b="1" u="sng" dirty="0">
                <a:latin typeface="Times New Roman" pitchFamily="18" charset="0"/>
                <a:cs typeface="Times New Roman" pitchFamily="18" charset="0"/>
              </a:rPr>
              <a:t>Coding </a:t>
            </a:r>
            <a:r>
              <a:rPr lang="sr-Latn-CS" sz="2000" b="1" u="sng" dirty="0">
                <a:latin typeface="Times New Roman" pitchFamily="18" charset="0"/>
                <a:cs typeface="Times New Roman" pitchFamily="18" charset="0"/>
              </a:rPr>
              <a:t> </a:t>
            </a:r>
            <a:r>
              <a:rPr lang="en-US" sz="2000" b="1" u="sng" dirty="0">
                <a:latin typeface="Times New Roman" pitchFamily="18" charset="0"/>
                <a:cs typeface="Times New Roman" pitchFamily="18" charset="0"/>
              </a:rPr>
              <a:t>SC and </a:t>
            </a:r>
            <a:r>
              <a:rPr lang="sr-Latn-CS" sz="2000" b="1" u="sng" dirty="0">
                <a:latin typeface="Times New Roman" pitchFamily="18" charset="0"/>
                <a:cs typeface="Times New Roman" pitchFamily="18" charset="0"/>
              </a:rPr>
              <a:t>ITR d</a:t>
            </a:r>
            <a:r>
              <a:rPr lang="nl-BE" sz="2000" b="1" u="sng" dirty="0">
                <a:latin typeface="Times New Roman" pitchFamily="18" charset="0"/>
                <a:cs typeface="Times New Roman" pitchFamily="18" charset="0"/>
              </a:rPr>
              <a:t>ocuments</a:t>
            </a:r>
            <a:endParaRPr lang="sr-Latn-CS" sz="2000" b="1" u="sng" dirty="0">
              <a:latin typeface="Times New Roman" pitchFamily="18" charset="0"/>
              <a:cs typeface="Times New Roman" pitchFamily="18" charset="0"/>
            </a:endParaRPr>
          </a:p>
          <a:p>
            <a:pPr fontAlgn="auto">
              <a:spcBef>
                <a:spcPts val="0"/>
              </a:spcBef>
              <a:spcAft>
                <a:spcPts val="0"/>
              </a:spcAft>
              <a:defRPr/>
            </a:pPr>
            <a:r>
              <a:rPr lang="en-US" b="1" dirty="0">
                <a:latin typeface="Times New Roman" pitchFamily="18" charset="0"/>
                <a:cs typeface="Times New Roman" pitchFamily="18" charset="0"/>
              </a:rPr>
              <a:t>EXAMPLE 1:</a:t>
            </a:r>
          </a:p>
          <a:p>
            <a:pPr algn="just" fontAlgn="auto">
              <a:spcBef>
                <a:spcPts val="0"/>
              </a:spcBef>
              <a:spcAft>
                <a:spcPts val="0"/>
              </a:spcAft>
              <a:defRPr/>
            </a:pPr>
            <a:r>
              <a:rPr lang="en-US" dirty="0">
                <a:latin typeface="Times New Roman" pitchFamily="18" charset="0"/>
                <a:cs typeface="Times New Roman" pitchFamily="18" charset="0"/>
              </a:rPr>
              <a:t>If we have documents, referring to </a:t>
            </a:r>
            <a:r>
              <a:rPr lang="en-US" b="1" dirty="0">
                <a:solidFill>
                  <a:srgbClr val="FF0000"/>
                </a:solidFill>
                <a:latin typeface="Times New Roman" pitchFamily="18" charset="0"/>
                <a:cs typeface="Times New Roman" pitchFamily="18" charset="0"/>
              </a:rPr>
              <a:t>Staff Costs (SC)</a:t>
            </a:r>
            <a:r>
              <a:rPr lang="en-US" dirty="0">
                <a:latin typeface="Times New Roman" pitchFamily="18" charset="0"/>
                <a:cs typeface="Times New Roman" pitchFamily="18" charset="0"/>
              </a:rPr>
              <a:t>, we use next approach for coding </a:t>
            </a:r>
            <a:r>
              <a:rPr lang="en-US" b="1" u="sng" dirty="0" smtClean="0">
                <a:latin typeface="Times New Roman" pitchFamily="18" charset="0"/>
                <a:cs typeface="Times New Roman" pitchFamily="18" charset="0"/>
              </a:rPr>
              <a:t>Staff Convention </a:t>
            </a:r>
            <a:r>
              <a:rPr lang="en-US" dirty="0" smtClean="0">
                <a:latin typeface="Times New Roman" pitchFamily="18" charset="0"/>
                <a:cs typeface="Times New Roman" pitchFamily="18" charset="0"/>
              </a:rPr>
              <a:t>document</a:t>
            </a:r>
            <a:r>
              <a:rPr lang="sr-Latn-CS" dirty="0" smtClean="0">
                <a:latin typeface="Times New Roman" pitchFamily="18" charset="0"/>
                <a:cs typeface="Times New Roman" pitchFamily="18" charset="0"/>
              </a:rPr>
              <a:t> </a:t>
            </a:r>
            <a:r>
              <a:rPr lang="sr-Latn-CS" dirty="0">
                <a:latin typeface="Times New Roman" pitchFamily="18" charset="0"/>
                <a:cs typeface="Times New Roman" pitchFamily="18" charset="0"/>
              </a:rPr>
              <a:t>(</a:t>
            </a:r>
            <a:r>
              <a:rPr lang="sr-Latn-CS" b="1" u="sng" dirty="0">
                <a:solidFill>
                  <a:srgbClr val="FF0000"/>
                </a:solidFill>
                <a:latin typeface="Times New Roman" pitchFamily="18" charset="0"/>
                <a:cs typeface="Times New Roman" pitchFamily="18" charset="0"/>
              </a:rPr>
              <a:t>A</a:t>
            </a:r>
            <a:r>
              <a:rPr lang="en-US" b="1" u="sng" dirty="0">
                <a:solidFill>
                  <a:srgbClr val="FF0000"/>
                </a:solidFill>
                <a:latin typeface="Times New Roman" pitchFamily="18" charset="0"/>
                <a:cs typeface="Times New Roman" pitchFamily="18" charset="0"/>
              </a:rPr>
              <a:t>n</a:t>
            </a:r>
            <a:r>
              <a:rPr lang="sr-Latn-CS" b="1" u="sng" dirty="0">
                <a:solidFill>
                  <a:srgbClr val="FF0000"/>
                </a:solidFill>
                <a:latin typeface="Times New Roman" pitchFamily="18" charset="0"/>
                <a:cs typeface="Times New Roman" pitchFamily="18" charset="0"/>
              </a:rPr>
              <a:t>nex II</a:t>
            </a:r>
            <a:r>
              <a:rPr lang="sr-Latn-CS" dirty="0">
                <a:latin typeface="Times New Roman" pitchFamily="18" charset="0"/>
                <a:cs typeface="Times New Roman" pitchFamily="18" charset="0"/>
              </a:rPr>
              <a:t>)</a:t>
            </a:r>
            <a:r>
              <a:rPr lang="en-US" dirty="0">
                <a:latin typeface="Times New Roman" pitchFamily="18" charset="0"/>
                <a:cs typeface="Times New Roman" pitchFamily="18" charset="0"/>
              </a:rPr>
              <a:t>. </a:t>
            </a:r>
          </a:p>
          <a:p>
            <a:pPr algn="just" fontAlgn="auto">
              <a:spcBef>
                <a:spcPts val="0"/>
              </a:spcBef>
              <a:spcAft>
                <a:spcPts val="0"/>
              </a:spcAft>
              <a:defRPr/>
            </a:pPr>
            <a:r>
              <a:rPr lang="en-US" b="1" u="sng" dirty="0">
                <a:latin typeface="Times New Roman" pitchFamily="18" charset="0"/>
                <a:cs typeface="Times New Roman" pitchFamily="18" charset="0"/>
              </a:rPr>
              <a:t>P9 is a ninth participant of the project. In our case, that is University of Messina</a:t>
            </a:r>
            <a:r>
              <a:rPr lang="x-none" b="1" u="sng">
                <a:latin typeface="Times New Roman" pitchFamily="18" charset="0"/>
                <a:cs typeface="Times New Roman" pitchFamily="18" charset="0"/>
              </a:rPr>
              <a:t> from Italy</a:t>
            </a:r>
            <a:r>
              <a:rPr lang="en-US" b="1" u="sng" dirty="0">
                <a:latin typeface="Times New Roman" pitchFamily="18" charset="0"/>
                <a:cs typeface="Times New Roman" pitchFamily="18" charset="0"/>
              </a:rPr>
              <a:t>.</a:t>
            </a:r>
          </a:p>
          <a:p>
            <a:pPr algn="just" fontAlgn="auto">
              <a:spcBef>
                <a:spcPts val="0"/>
              </a:spcBef>
              <a:spcAft>
                <a:spcPts val="0"/>
              </a:spcAft>
              <a:defRPr/>
            </a:pPr>
            <a:r>
              <a:rPr lang="en-US" b="1" dirty="0">
                <a:solidFill>
                  <a:srgbClr val="FF0000"/>
                </a:solidFill>
                <a:latin typeface="Times New Roman" pitchFamily="18" charset="0"/>
                <a:cs typeface="Times New Roman" pitchFamily="18" charset="0"/>
              </a:rPr>
              <a:t>P9 – SC – 001</a:t>
            </a:r>
          </a:p>
          <a:p>
            <a:pPr algn="just" fontAlgn="auto">
              <a:spcBef>
                <a:spcPts val="0"/>
              </a:spcBef>
              <a:spcAft>
                <a:spcPts val="0"/>
              </a:spcAft>
              <a:defRPr/>
            </a:pPr>
            <a:r>
              <a:rPr lang="en-US" b="1" dirty="0">
                <a:solidFill>
                  <a:srgbClr val="FF0000"/>
                </a:solidFill>
                <a:latin typeface="Times New Roman" pitchFamily="18" charset="0"/>
                <a:cs typeface="Times New Roman" pitchFamily="18" charset="0"/>
              </a:rPr>
              <a:t>P9 order number of participants</a:t>
            </a:r>
          </a:p>
          <a:p>
            <a:pPr algn="just" fontAlgn="auto">
              <a:spcBef>
                <a:spcPts val="0"/>
              </a:spcBef>
              <a:spcAft>
                <a:spcPts val="0"/>
              </a:spcAft>
              <a:defRPr/>
            </a:pPr>
            <a:r>
              <a:rPr lang="en-US" b="1" dirty="0">
                <a:solidFill>
                  <a:srgbClr val="FF0000"/>
                </a:solidFill>
                <a:latin typeface="Times New Roman" pitchFamily="18" charset="0"/>
                <a:cs typeface="Times New Roman" pitchFamily="18" charset="0"/>
              </a:rPr>
              <a:t>SC- STAFF CONVENTION (Staff Costs -Budget Headings)</a:t>
            </a:r>
          </a:p>
          <a:p>
            <a:pPr algn="just" fontAlgn="auto">
              <a:spcBef>
                <a:spcPts val="0"/>
              </a:spcBef>
              <a:spcAft>
                <a:spcPts val="0"/>
              </a:spcAft>
              <a:defRPr/>
            </a:pPr>
            <a:r>
              <a:rPr lang="en-US" b="1" dirty="0">
                <a:solidFill>
                  <a:srgbClr val="FF0000"/>
                </a:solidFill>
                <a:latin typeface="Times New Roman" pitchFamily="18" charset="0"/>
                <a:cs typeface="Times New Roman" pitchFamily="18" charset="0"/>
              </a:rPr>
              <a:t>001÷100 we use three or four digits, depending on how many of these document</a:t>
            </a:r>
            <a:r>
              <a:rPr lang="sr-Latn-CS" b="1" dirty="0">
                <a:solidFill>
                  <a:srgbClr val="FF0000"/>
                </a:solidFill>
                <a:latin typeface="Times New Roman" pitchFamily="18" charset="0"/>
                <a:cs typeface="Times New Roman" pitchFamily="18" charset="0"/>
              </a:rPr>
              <a:t>s</a:t>
            </a:r>
            <a:r>
              <a:rPr lang="en-US" b="1" dirty="0">
                <a:solidFill>
                  <a:srgbClr val="FF0000"/>
                </a:solidFill>
                <a:latin typeface="Times New Roman" pitchFamily="18" charset="0"/>
                <a:cs typeface="Times New Roman" pitchFamily="18" charset="0"/>
              </a:rPr>
              <a:t> you expect by the end of the project.</a:t>
            </a:r>
          </a:p>
          <a:p>
            <a:pPr fontAlgn="auto">
              <a:spcBef>
                <a:spcPts val="0"/>
              </a:spcBef>
              <a:spcAft>
                <a:spcPts val="0"/>
              </a:spcAft>
              <a:defRPr/>
            </a:pPr>
            <a:r>
              <a:rPr lang="en-US" b="1" dirty="0">
                <a:latin typeface="Times New Roman" pitchFamily="18" charset="0"/>
                <a:cs typeface="Times New Roman" pitchFamily="18" charset="0"/>
              </a:rPr>
              <a:t>EXAMPLE 2</a:t>
            </a:r>
            <a:r>
              <a:rPr lang="en-US" dirty="0">
                <a:latin typeface="Times New Roman" pitchFamily="18" charset="0"/>
                <a:cs typeface="Times New Roman" pitchFamily="18" charset="0"/>
              </a:rPr>
              <a:t>:</a:t>
            </a:r>
            <a:endParaRPr lang="en-US" b="1" dirty="0">
              <a:latin typeface="Times New Roman" pitchFamily="18" charset="0"/>
              <a:cs typeface="Times New Roman" pitchFamily="18" charset="0"/>
            </a:endParaRPr>
          </a:p>
          <a:p>
            <a:pPr algn="just" fontAlgn="auto">
              <a:spcBef>
                <a:spcPts val="0"/>
              </a:spcBef>
              <a:spcAft>
                <a:spcPts val="0"/>
              </a:spcAft>
              <a:defRPr/>
            </a:pPr>
            <a:r>
              <a:rPr lang="en-US" dirty="0">
                <a:latin typeface="Times New Roman" pitchFamily="18" charset="0"/>
                <a:cs typeface="Times New Roman" pitchFamily="18" charset="0"/>
              </a:rPr>
              <a:t>If we have documents, referring to </a:t>
            </a:r>
            <a:r>
              <a:rPr lang="en-US" b="1" dirty="0">
                <a:solidFill>
                  <a:srgbClr val="FF0000"/>
                </a:solidFill>
                <a:latin typeface="Times New Roman" pitchFamily="18" charset="0"/>
                <a:cs typeface="Times New Roman" pitchFamily="18" charset="0"/>
              </a:rPr>
              <a:t>Travel Costs and Costs of Stay</a:t>
            </a:r>
            <a:r>
              <a:rPr lang="en-US" dirty="0">
                <a:latin typeface="Times New Roman" pitchFamily="18" charset="0"/>
                <a:cs typeface="Times New Roman" pitchFamily="18" charset="0"/>
              </a:rPr>
              <a:t>, we use next approach for coding </a:t>
            </a:r>
            <a:r>
              <a:rPr lang="x-none" b="1" u="sng" kern="0">
                <a:solidFill>
                  <a:prstClr val="black"/>
                </a:solidFill>
                <a:latin typeface="Times New Roman" pitchFamily="18" charset="0"/>
                <a:cs typeface="Times New Roman" pitchFamily="18" charset="0"/>
              </a:rPr>
              <a:t>Individual </a:t>
            </a:r>
            <a:r>
              <a:rPr lang="sr-Latn-CS" b="1" u="sng" kern="0" dirty="0">
                <a:solidFill>
                  <a:prstClr val="black"/>
                </a:solidFill>
                <a:latin typeface="Times New Roman" pitchFamily="18" charset="0"/>
                <a:cs typeface="Times New Roman" pitchFamily="18" charset="0"/>
              </a:rPr>
              <a:t>Travel</a:t>
            </a:r>
            <a:r>
              <a:rPr lang="x-none" b="1" u="sng" kern="0">
                <a:solidFill>
                  <a:prstClr val="black"/>
                </a:solidFill>
                <a:latin typeface="Times New Roman" pitchFamily="18" charset="0"/>
                <a:cs typeface="Times New Roman" pitchFamily="18" charset="0"/>
              </a:rPr>
              <a:t> Report (I</a:t>
            </a:r>
            <a:r>
              <a:rPr lang="sr-Latn-CS" b="1" u="sng" kern="0" dirty="0">
                <a:solidFill>
                  <a:prstClr val="black"/>
                </a:solidFill>
                <a:latin typeface="Times New Roman" pitchFamily="18" charset="0"/>
                <a:cs typeface="Times New Roman" pitchFamily="18" charset="0"/>
              </a:rPr>
              <a:t>T</a:t>
            </a:r>
            <a:r>
              <a:rPr lang="x-none" b="1" u="sng" kern="0">
                <a:solidFill>
                  <a:prstClr val="black"/>
                </a:solidFill>
                <a:latin typeface="Times New Roman" pitchFamily="18" charset="0"/>
                <a:cs typeface="Times New Roman" pitchFamily="18" charset="0"/>
              </a:rPr>
              <a:t>R)</a:t>
            </a:r>
            <a:r>
              <a:rPr lang="sr-Latn-CS" b="1" kern="0" dirty="0">
                <a:solidFill>
                  <a:prstClr val="black"/>
                </a:solidFill>
                <a:latin typeface="Times New Roman" pitchFamily="18" charset="0"/>
                <a:cs typeface="Times New Roman" pitchFamily="18" charset="0"/>
              </a:rPr>
              <a:t> (</a:t>
            </a:r>
            <a:r>
              <a:rPr lang="sr-Latn-CS" b="1" u="sng" dirty="0">
                <a:solidFill>
                  <a:srgbClr val="FF0000"/>
                </a:solidFill>
                <a:latin typeface="Times New Roman" pitchFamily="18" charset="0"/>
                <a:cs typeface="Times New Roman" pitchFamily="18" charset="0"/>
              </a:rPr>
              <a:t>A</a:t>
            </a:r>
            <a:r>
              <a:rPr lang="en-US" b="1" u="sng" dirty="0">
                <a:solidFill>
                  <a:srgbClr val="FF0000"/>
                </a:solidFill>
                <a:latin typeface="Times New Roman" pitchFamily="18" charset="0"/>
                <a:cs typeface="Times New Roman" pitchFamily="18" charset="0"/>
              </a:rPr>
              <a:t>n</a:t>
            </a:r>
            <a:r>
              <a:rPr lang="sr-Latn-CS" b="1" u="sng" dirty="0">
                <a:solidFill>
                  <a:srgbClr val="FF0000"/>
                </a:solidFill>
                <a:latin typeface="Times New Roman" pitchFamily="18" charset="0"/>
                <a:cs typeface="Times New Roman" pitchFamily="18" charset="0"/>
              </a:rPr>
              <a:t>nex III</a:t>
            </a:r>
            <a:r>
              <a:rPr lang="sr-Latn-CS" b="1" kern="0" dirty="0">
                <a:solidFill>
                  <a:prstClr val="black"/>
                </a:solidFill>
                <a:latin typeface="Times New Roman" pitchFamily="18" charset="0"/>
                <a:cs typeface="Times New Roman" pitchFamily="18" charset="0"/>
              </a:rPr>
              <a:t>)</a:t>
            </a:r>
            <a:r>
              <a:rPr lang="en-US" dirty="0">
                <a:latin typeface="Times New Roman" pitchFamily="18" charset="0"/>
                <a:cs typeface="Times New Roman" pitchFamily="18" charset="0"/>
              </a:rPr>
              <a:t>:</a:t>
            </a:r>
          </a:p>
          <a:p>
            <a:pPr algn="just" fontAlgn="auto">
              <a:spcBef>
                <a:spcPts val="0"/>
              </a:spcBef>
              <a:spcAft>
                <a:spcPts val="0"/>
              </a:spcAft>
              <a:defRPr/>
            </a:pPr>
            <a:r>
              <a:rPr lang="en-US" b="1" dirty="0">
                <a:solidFill>
                  <a:srgbClr val="FF0000"/>
                </a:solidFill>
                <a:latin typeface="Times New Roman" pitchFamily="18" charset="0"/>
                <a:cs typeface="Times New Roman" pitchFamily="18" charset="0"/>
              </a:rPr>
              <a:t>P9 – ITR – 001</a:t>
            </a:r>
          </a:p>
          <a:p>
            <a:pPr algn="just" fontAlgn="auto">
              <a:spcBef>
                <a:spcPts val="0"/>
              </a:spcBef>
              <a:spcAft>
                <a:spcPts val="0"/>
              </a:spcAft>
              <a:defRPr/>
            </a:pPr>
            <a:r>
              <a:rPr lang="en-US" b="1" dirty="0">
                <a:solidFill>
                  <a:srgbClr val="FF0000"/>
                </a:solidFill>
                <a:latin typeface="Times New Roman" pitchFamily="18" charset="0"/>
                <a:cs typeface="Times New Roman" pitchFamily="18" charset="0"/>
              </a:rPr>
              <a:t>P9-order number of participants</a:t>
            </a:r>
          </a:p>
          <a:p>
            <a:pPr algn="just" fontAlgn="auto">
              <a:spcBef>
                <a:spcPts val="0"/>
              </a:spcBef>
              <a:spcAft>
                <a:spcPts val="0"/>
              </a:spcAft>
              <a:defRPr/>
            </a:pPr>
            <a:r>
              <a:rPr lang="en-US" b="1" dirty="0">
                <a:solidFill>
                  <a:srgbClr val="FF0000"/>
                </a:solidFill>
                <a:latin typeface="Times New Roman" pitchFamily="18" charset="0"/>
                <a:cs typeface="Times New Roman" pitchFamily="18" charset="0"/>
              </a:rPr>
              <a:t>ITR-</a:t>
            </a:r>
            <a:r>
              <a:rPr lang="x-none" b="1" u="sng" kern="0">
                <a:solidFill>
                  <a:prstClr val="black"/>
                </a:solidFill>
                <a:latin typeface="Times New Roman" pitchFamily="18" charset="0"/>
                <a:cs typeface="Times New Roman" pitchFamily="18" charset="0"/>
              </a:rPr>
              <a:t> Individual </a:t>
            </a:r>
            <a:r>
              <a:rPr lang="sr-Latn-CS" b="1" u="sng" kern="0" dirty="0">
                <a:solidFill>
                  <a:prstClr val="black"/>
                </a:solidFill>
                <a:latin typeface="Times New Roman" pitchFamily="18" charset="0"/>
                <a:cs typeface="Times New Roman" pitchFamily="18" charset="0"/>
              </a:rPr>
              <a:t>Travel</a:t>
            </a:r>
            <a:r>
              <a:rPr lang="x-none" b="1" u="sng" kern="0">
                <a:solidFill>
                  <a:prstClr val="black"/>
                </a:solidFill>
                <a:latin typeface="Times New Roman" pitchFamily="18" charset="0"/>
                <a:cs typeface="Times New Roman" pitchFamily="18" charset="0"/>
              </a:rPr>
              <a:t> Report </a:t>
            </a:r>
            <a:r>
              <a:rPr lang="en-US" b="1" u="sng" kern="0" dirty="0">
                <a:solidFill>
                  <a:srgbClr val="FF0000"/>
                </a:solidFill>
                <a:latin typeface="Times New Roman" pitchFamily="18" charset="0"/>
                <a:cs typeface="Times New Roman" pitchFamily="18" charset="0"/>
              </a:rPr>
              <a:t>(</a:t>
            </a:r>
            <a:r>
              <a:rPr lang="en-US" b="1" dirty="0">
                <a:solidFill>
                  <a:srgbClr val="FF0000"/>
                </a:solidFill>
                <a:latin typeface="Times New Roman" pitchFamily="18" charset="0"/>
                <a:cs typeface="Times New Roman" pitchFamily="18" charset="0"/>
              </a:rPr>
              <a:t>Travel Costs and Costs of Stay-Budget Headings)</a:t>
            </a:r>
          </a:p>
          <a:p>
            <a:pPr algn="just" fontAlgn="auto">
              <a:spcBef>
                <a:spcPts val="0"/>
              </a:spcBef>
              <a:spcAft>
                <a:spcPts val="0"/>
              </a:spcAft>
              <a:defRPr/>
            </a:pPr>
            <a:r>
              <a:rPr lang="en-US" b="1" dirty="0">
                <a:solidFill>
                  <a:srgbClr val="FF0000"/>
                </a:solidFill>
                <a:latin typeface="Times New Roman" pitchFamily="18" charset="0"/>
                <a:cs typeface="Times New Roman" pitchFamily="18" charset="0"/>
              </a:rPr>
              <a:t>001÷100 we use three or four digits, depending on how many of these document</a:t>
            </a:r>
            <a:r>
              <a:rPr lang="sr-Latn-CS" b="1" dirty="0">
                <a:solidFill>
                  <a:srgbClr val="FF0000"/>
                </a:solidFill>
                <a:latin typeface="Times New Roman" pitchFamily="18" charset="0"/>
                <a:cs typeface="Times New Roman" pitchFamily="18" charset="0"/>
              </a:rPr>
              <a:t>s</a:t>
            </a:r>
            <a:r>
              <a:rPr lang="en-US" b="1" dirty="0">
                <a:solidFill>
                  <a:srgbClr val="FF0000"/>
                </a:solidFill>
                <a:latin typeface="Times New Roman" pitchFamily="18" charset="0"/>
                <a:cs typeface="Times New Roman" pitchFamily="18" charset="0"/>
              </a:rPr>
              <a:t> you expect by the end of the project.</a:t>
            </a:r>
          </a:p>
          <a:p>
            <a:pPr algn="just" fontAlgn="auto">
              <a:spcBef>
                <a:spcPts val="0"/>
              </a:spcBef>
              <a:spcAft>
                <a:spcPts val="0"/>
              </a:spcAft>
              <a:defRPr/>
            </a:pPr>
            <a:endParaRPr lang="en-US"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5182875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22</a:t>
            </a:fld>
            <a:endParaRPr lang="en-US"/>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pic>
        <p:nvPicPr>
          <p:cNvPr id="13" name="Picture 13"/>
          <p:cNvPicPr>
            <a:picLocks noChangeAspect="1" noChangeArrowheads="1"/>
          </p:cNvPicPr>
          <p:nvPr/>
        </p:nvPicPr>
        <p:blipFill>
          <a:blip r:embed="rId4"/>
          <a:srcRect/>
          <a:stretch>
            <a:fillRect/>
          </a:stretch>
        </p:blipFill>
        <p:spPr bwMode="auto">
          <a:xfrm>
            <a:off x="3276600" y="0"/>
            <a:ext cx="4533900" cy="5895975"/>
          </a:xfrm>
          <a:prstGeom prst="rect">
            <a:avLst/>
          </a:prstGeom>
          <a:noFill/>
          <a:ln w="9525">
            <a:noFill/>
            <a:miter lim="800000"/>
            <a:headEnd/>
            <a:tailEnd/>
          </a:ln>
        </p:spPr>
      </p:pic>
      <p:grpSp>
        <p:nvGrpSpPr>
          <p:cNvPr id="14" name="Group 7"/>
          <p:cNvGrpSpPr>
            <a:grpSpLocks/>
          </p:cNvGrpSpPr>
          <p:nvPr/>
        </p:nvGrpSpPr>
        <p:grpSpPr bwMode="auto">
          <a:xfrm>
            <a:off x="357188" y="163513"/>
            <a:ext cx="5129212" cy="2655887"/>
            <a:chOff x="357158" y="0"/>
            <a:chExt cx="5500726" cy="2655350"/>
          </a:xfrm>
        </p:grpSpPr>
        <p:sp>
          <p:nvSpPr>
            <p:cNvPr id="15" name="Oval 14"/>
            <p:cNvSpPr/>
            <p:nvPr/>
          </p:nvSpPr>
          <p:spPr>
            <a:xfrm>
              <a:off x="3356935" y="0"/>
              <a:ext cx="2500949" cy="64280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dirty="0"/>
            </a:p>
          </p:txBody>
        </p:sp>
        <p:cxnSp>
          <p:nvCxnSpPr>
            <p:cNvPr id="16" name="Straight Arrow Connector 15"/>
            <p:cNvCxnSpPr/>
            <p:nvPr/>
          </p:nvCxnSpPr>
          <p:spPr>
            <a:xfrm flipV="1">
              <a:off x="1215210" y="499961"/>
              <a:ext cx="2284734" cy="164273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Rectangle 6"/>
            <p:cNvSpPr>
              <a:spLocks noChangeArrowheads="1"/>
            </p:cNvSpPr>
            <p:nvPr/>
          </p:nvSpPr>
          <p:spPr bwMode="auto">
            <a:xfrm>
              <a:off x="357158" y="2285992"/>
              <a:ext cx="2478780" cy="369358"/>
            </a:xfrm>
            <a:prstGeom prst="rect">
              <a:avLst/>
            </a:prstGeom>
            <a:noFill/>
            <a:ln w="9525">
              <a:noFill/>
              <a:miter lim="800000"/>
              <a:headEnd/>
              <a:tailEnd/>
            </a:ln>
          </p:spPr>
          <p:txBody>
            <a:bodyPr>
              <a:spAutoFit/>
            </a:bodyPr>
            <a:lstStyle/>
            <a:p>
              <a:r>
                <a:rPr lang="nl-BE" b="1" u="sng" dirty="0">
                  <a:latin typeface="Times New Roman" pitchFamily="18" charset="0"/>
                  <a:cs typeface="Times New Roman" pitchFamily="18" charset="0"/>
                </a:rPr>
                <a:t>Example </a:t>
              </a:r>
              <a:r>
                <a:rPr lang="nl-BE" b="1" u="sng" dirty="0" smtClean="0">
                  <a:latin typeface="Times New Roman" pitchFamily="18" charset="0"/>
                  <a:cs typeface="Times New Roman" pitchFamily="18" charset="0"/>
                </a:rPr>
                <a:t>1</a:t>
              </a:r>
              <a:endParaRPr lang="en-US" dirty="0">
                <a:latin typeface="Calibri" pitchFamily="34" charset="0"/>
              </a:endParaRPr>
            </a:p>
          </p:txBody>
        </p:sp>
      </p:grpSp>
      <p:sp>
        <p:nvSpPr>
          <p:cNvPr id="18" name="Rectangle 7"/>
          <p:cNvSpPr>
            <a:spLocks noChangeArrowheads="1"/>
          </p:cNvSpPr>
          <p:nvPr/>
        </p:nvSpPr>
        <p:spPr bwMode="auto">
          <a:xfrm>
            <a:off x="3929063" y="315913"/>
            <a:ext cx="1544637" cy="369887"/>
          </a:xfrm>
          <a:prstGeom prst="rect">
            <a:avLst/>
          </a:prstGeom>
          <a:noFill/>
          <a:ln w="9525">
            <a:noFill/>
            <a:miter lim="800000"/>
            <a:headEnd/>
            <a:tailEnd/>
          </a:ln>
        </p:spPr>
        <p:txBody>
          <a:bodyPr wrap="none">
            <a:spAutoFit/>
          </a:bodyPr>
          <a:lstStyle/>
          <a:p>
            <a:pPr algn="just"/>
            <a:r>
              <a:rPr lang="en-US" b="1">
                <a:solidFill>
                  <a:srgbClr val="FF0000"/>
                </a:solidFill>
                <a:latin typeface="Times New Roman" pitchFamily="18" charset="0"/>
                <a:cs typeface="Times New Roman" pitchFamily="18" charset="0"/>
              </a:rPr>
              <a:t>P9 – SC – 001</a:t>
            </a:r>
          </a:p>
        </p:txBody>
      </p:sp>
      <p:sp>
        <p:nvSpPr>
          <p:cNvPr id="19" name="Rectangle 7"/>
          <p:cNvSpPr>
            <a:spLocks noChangeArrowheads="1"/>
          </p:cNvSpPr>
          <p:nvPr/>
        </p:nvSpPr>
        <p:spPr bwMode="auto">
          <a:xfrm>
            <a:off x="214313" y="3857625"/>
            <a:ext cx="4714875" cy="369888"/>
          </a:xfrm>
          <a:prstGeom prst="rect">
            <a:avLst/>
          </a:prstGeom>
          <a:noFill/>
          <a:ln w="9525">
            <a:noFill/>
            <a:miter lim="800000"/>
            <a:headEnd/>
            <a:tailEnd/>
          </a:ln>
        </p:spPr>
        <p:txBody>
          <a:bodyPr>
            <a:spAutoFit/>
          </a:bodyPr>
          <a:lstStyle/>
          <a:p>
            <a:r>
              <a:rPr lang="en-US" b="1">
                <a:latin typeface="Times New Roman" pitchFamily="18" charset="0"/>
                <a:cs typeface="Times New Roman" pitchFamily="18" charset="0"/>
              </a:rPr>
              <a:t>573806-EPP-1-2016-1-RS-EPPKA2-CBHE-JP</a:t>
            </a:r>
          </a:p>
        </p:txBody>
      </p:sp>
      <p:cxnSp>
        <p:nvCxnSpPr>
          <p:cNvPr id="20" name="Straight Arrow Connector 19"/>
          <p:cNvCxnSpPr/>
          <p:nvPr/>
        </p:nvCxnSpPr>
        <p:spPr>
          <a:xfrm rot="5400000" flipH="1" flipV="1">
            <a:off x="3012281" y="797719"/>
            <a:ext cx="3348038" cy="2971800"/>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Rectangle 14"/>
          <p:cNvSpPr>
            <a:spLocks noChangeArrowheads="1"/>
          </p:cNvSpPr>
          <p:nvPr/>
        </p:nvSpPr>
        <p:spPr bwMode="auto">
          <a:xfrm>
            <a:off x="201613" y="5676900"/>
            <a:ext cx="6975475" cy="923925"/>
          </a:xfrm>
          <a:prstGeom prst="rect">
            <a:avLst/>
          </a:prstGeom>
          <a:noFill/>
          <a:ln w="9525">
            <a:noFill/>
            <a:miter lim="800000"/>
            <a:headEnd/>
            <a:tailEnd/>
          </a:ln>
        </p:spPr>
        <p:txBody>
          <a:bodyPr>
            <a:spAutoFit/>
          </a:bodyPr>
          <a:lstStyle/>
          <a:p>
            <a:r>
              <a:rPr lang="en-US" b="1" dirty="0">
                <a:solidFill>
                  <a:srgbClr val="FF0000"/>
                </a:solidFill>
                <a:latin typeface="Times New Roman" pitchFamily="18" charset="0"/>
                <a:cs typeface="Times New Roman" pitchFamily="18" charset="0"/>
              </a:rPr>
              <a:t>All these documents which regarding the Staff costs, Travel costs etc, should be scanned and posted on the project platform in the area that provided for this purpose</a:t>
            </a:r>
            <a:r>
              <a:rPr lang="en-US" b="1" dirty="0">
                <a:latin typeface="Times New Roman" pitchFamily="18" charset="0"/>
                <a:cs typeface="Times New Roman" pitchFamily="18" charset="0"/>
              </a:rPr>
              <a:t>. </a:t>
            </a:r>
            <a:r>
              <a:rPr lang="en-US" b="1" u="sng" dirty="0" smtClean="0">
                <a:latin typeface="Times New Roman" pitchFamily="18" charset="0"/>
                <a:cs typeface="Times New Roman" pitchFamily="18" charset="0"/>
              </a:rPr>
              <a:t>http://mngt.natrisk.ni.ac.rs/</a:t>
            </a:r>
            <a:endParaRPr lang="en-US" b="1" u="sng" dirty="0">
              <a:latin typeface="Times New Roman" pitchFamily="18" charset="0"/>
              <a:cs typeface="Times New Roman" pitchFamily="18" charset="0"/>
            </a:endParaRPr>
          </a:p>
        </p:txBody>
      </p:sp>
      <p:sp>
        <p:nvSpPr>
          <p:cNvPr id="23" name="Rectangle 22"/>
          <p:cNvSpPr/>
          <p:nvPr/>
        </p:nvSpPr>
        <p:spPr>
          <a:xfrm>
            <a:off x="0" y="4572000"/>
            <a:ext cx="3276600" cy="1200150"/>
          </a:xfrm>
          <a:prstGeom prst="rect">
            <a:avLst/>
          </a:prstGeom>
        </p:spPr>
        <p:txBody>
          <a:bodyPr>
            <a:spAutoFit/>
          </a:bodyPr>
          <a:lstStyle/>
          <a:p>
            <a:pPr fontAlgn="auto">
              <a:spcBef>
                <a:spcPts val="0"/>
              </a:spcBef>
              <a:spcAft>
                <a:spcPts val="0"/>
              </a:spcAft>
              <a:defRPr/>
            </a:pPr>
            <a:r>
              <a:rPr lang="x-none" b="1" u="sng" kern="0">
                <a:solidFill>
                  <a:srgbClr val="FF0000"/>
                </a:solidFill>
                <a:latin typeface="Times New Roman" pitchFamily="18" charset="0"/>
                <a:cs typeface="Times New Roman" pitchFamily="18" charset="0"/>
              </a:rPr>
              <a:t>All documents to be delivered in hard copies and certified (</a:t>
            </a:r>
            <a:r>
              <a:rPr lang="en-US" b="1" u="sng" kern="0" dirty="0">
                <a:solidFill>
                  <a:srgbClr val="FF0000"/>
                </a:solidFill>
                <a:latin typeface="Times New Roman" pitchFamily="18" charset="0"/>
                <a:cs typeface="Times New Roman" pitchFamily="18" charset="0"/>
              </a:rPr>
              <a:t>true copy of the primary document</a:t>
            </a:r>
            <a:r>
              <a:rPr lang="x-none" b="1" u="sng" kern="0">
                <a:solidFill>
                  <a:srgbClr val="FF0000"/>
                </a:solidFill>
                <a:latin typeface="Times New Roman" pitchFamily="18" charset="0"/>
                <a:cs typeface="Times New Roman" pitchFamily="18" charset="0"/>
              </a:rPr>
              <a:t>)</a:t>
            </a:r>
            <a:endParaRPr lang="en-US" dirty="0">
              <a:latin typeface="Arial" pitchFamily="34" charset="0"/>
              <a:cs typeface="Arial" pitchFamily="34" charset="0"/>
            </a:endParaRPr>
          </a:p>
        </p:txBody>
      </p:sp>
    </p:spTree>
    <p:extLst>
      <p:ext uri="{BB962C8B-B14F-4D97-AF65-F5344CB8AC3E}">
        <p14:creationId xmlns:p14="http://schemas.microsoft.com/office/powerpoint/2010/main" xmlns="" val="5182875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23</a:t>
            </a:fld>
            <a:endParaRPr lang="en-US"/>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pic>
        <p:nvPicPr>
          <p:cNvPr id="8" name="Picture 3"/>
          <p:cNvPicPr>
            <a:picLocks noChangeAspect="1" noChangeArrowheads="1"/>
          </p:cNvPicPr>
          <p:nvPr/>
        </p:nvPicPr>
        <p:blipFill>
          <a:blip r:embed="rId4"/>
          <a:srcRect/>
          <a:stretch>
            <a:fillRect/>
          </a:stretch>
        </p:blipFill>
        <p:spPr bwMode="auto">
          <a:xfrm>
            <a:off x="4267200" y="76200"/>
            <a:ext cx="4762500" cy="6781800"/>
          </a:xfrm>
          <a:prstGeom prst="rect">
            <a:avLst/>
          </a:prstGeom>
          <a:noFill/>
          <a:ln w="9525">
            <a:noFill/>
            <a:miter lim="800000"/>
            <a:headEnd/>
            <a:tailEnd/>
          </a:ln>
        </p:spPr>
      </p:pic>
      <p:grpSp>
        <p:nvGrpSpPr>
          <p:cNvPr id="13" name="Group 2"/>
          <p:cNvGrpSpPr>
            <a:grpSpLocks/>
          </p:cNvGrpSpPr>
          <p:nvPr/>
        </p:nvGrpSpPr>
        <p:grpSpPr bwMode="auto">
          <a:xfrm>
            <a:off x="1357313" y="315913"/>
            <a:ext cx="5500687" cy="2655887"/>
            <a:chOff x="357158" y="0"/>
            <a:chExt cx="5500726" cy="2655350"/>
          </a:xfrm>
        </p:grpSpPr>
        <p:sp>
          <p:nvSpPr>
            <p:cNvPr id="14" name="Oval 13"/>
            <p:cNvSpPr/>
            <p:nvPr/>
          </p:nvSpPr>
          <p:spPr>
            <a:xfrm>
              <a:off x="3357554" y="0"/>
              <a:ext cx="2500330" cy="64280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a:p>
          </p:txBody>
        </p:sp>
        <p:cxnSp>
          <p:nvCxnSpPr>
            <p:cNvPr id="15" name="Straight Arrow Connector 14"/>
            <p:cNvCxnSpPr/>
            <p:nvPr/>
          </p:nvCxnSpPr>
          <p:spPr>
            <a:xfrm flipV="1">
              <a:off x="1214414" y="499961"/>
              <a:ext cx="2286016" cy="164273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Rectangle 5"/>
            <p:cNvSpPr>
              <a:spLocks noChangeArrowheads="1"/>
            </p:cNvSpPr>
            <p:nvPr/>
          </p:nvSpPr>
          <p:spPr bwMode="auto">
            <a:xfrm>
              <a:off x="357158" y="2285992"/>
              <a:ext cx="2478780" cy="369358"/>
            </a:xfrm>
            <a:prstGeom prst="rect">
              <a:avLst/>
            </a:prstGeom>
            <a:noFill/>
            <a:ln w="9525">
              <a:noFill/>
              <a:miter lim="800000"/>
              <a:headEnd/>
              <a:tailEnd/>
            </a:ln>
          </p:spPr>
          <p:txBody>
            <a:bodyPr>
              <a:spAutoFit/>
            </a:bodyPr>
            <a:lstStyle/>
            <a:p>
              <a:r>
                <a:rPr lang="nl-BE" b="1" u="sng">
                  <a:latin typeface="Times New Roman" pitchFamily="18" charset="0"/>
                  <a:cs typeface="Times New Roman" pitchFamily="18" charset="0"/>
                </a:rPr>
                <a:t>Example 2</a:t>
              </a:r>
              <a:endParaRPr lang="en-US">
                <a:latin typeface="Calibri" pitchFamily="34" charset="0"/>
              </a:endParaRPr>
            </a:p>
          </p:txBody>
        </p:sp>
      </p:grpSp>
      <p:sp>
        <p:nvSpPr>
          <p:cNvPr id="17" name="Rectangle 6"/>
          <p:cNvSpPr>
            <a:spLocks noChangeArrowheads="1"/>
          </p:cNvSpPr>
          <p:nvPr/>
        </p:nvSpPr>
        <p:spPr bwMode="auto">
          <a:xfrm>
            <a:off x="4964113" y="544513"/>
            <a:ext cx="1665287" cy="369887"/>
          </a:xfrm>
          <a:prstGeom prst="rect">
            <a:avLst/>
          </a:prstGeom>
          <a:noFill/>
          <a:ln w="9525">
            <a:noFill/>
            <a:miter lim="800000"/>
            <a:headEnd/>
            <a:tailEnd/>
          </a:ln>
        </p:spPr>
        <p:txBody>
          <a:bodyPr wrap="none">
            <a:spAutoFit/>
          </a:bodyPr>
          <a:lstStyle/>
          <a:p>
            <a:pPr algn="just"/>
            <a:r>
              <a:rPr lang="en-US" b="1">
                <a:solidFill>
                  <a:srgbClr val="FF0000"/>
                </a:solidFill>
                <a:latin typeface="Times New Roman" pitchFamily="18" charset="0"/>
                <a:cs typeface="Times New Roman" pitchFamily="18" charset="0"/>
              </a:rPr>
              <a:t>P9 – ITR– 001</a:t>
            </a:r>
          </a:p>
        </p:txBody>
      </p:sp>
      <p:sp>
        <p:nvSpPr>
          <p:cNvPr id="18" name="Rectangle 7"/>
          <p:cNvSpPr>
            <a:spLocks noChangeArrowheads="1"/>
          </p:cNvSpPr>
          <p:nvPr/>
        </p:nvSpPr>
        <p:spPr bwMode="auto">
          <a:xfrm>
            <a:off x="0" y="3286125"/>
            <a:ext cx="4714875" cy="369888"/>
          </a:xfrm>
          <a:prstGeom prst="rect">
            <a:avLst/>
          </a:prstGeom>
          <a:noFill/>
          <a:ln w="9525">
            <a:noFill/>
            <a:miter lim="800000"/>
            <a:headEnd/>
            <a:tailEnd/>
          </a:ln>
        </p:spPr>
        <p:txBody>
          <a:bodyPr>
            <a:spAutoFit/>
          </a:bodyPr>
          <a:lstStyle/>
          <a:p>
            <a:r>
              <a:rPr lang="en-US" b="1">
                <a:latin typeface="Times New Roman" pitchFamily="18" charset="0"/>
                <a:cs typeface="Times New Roman" pitchFamily="18" charset="0"/>
              </a:rPr>
              <a:t>573806-EPP-1-2016-1-RS-EPPKA2-CBHE-JP</a:t>
            </a:r>
          </a:p>
        </p:txBody>
      </p:sp>
      <p:cxnSp>
        <p:nvCxnSpPr>
          <p:cNvPr id="19" name="Straight Arrow Connector 18"/>
          <p:cNvCxnSpPr/>
          <p:nvPr/>
        </p:nvCxnSpPr>
        <p:spPr>
          <a:xfrm flipV="1">
            <a:off x="3352800" y="762000"/>
            <a:ext cx="3733800" cy="2628900"/>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Oval 19"/>
          <p:cNvSpPr/>
          <p:nvPr/>
        </p:nvSpPr>
        <p:spPr bwMode="auto">
          <a:xfrm>
            <a:off x="4419600" y="4953000"/>
            <a:ext cx="3929063" cy="64293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a:p>
        </p:txBody>
      </p:sp>
      <p:sp>
        <p:nvSpPr>
          <p:cNvPr id="21" name="Rectangle 5"/>
          <p:cNvSpPr>
            <a:spLocks noChangeArrowheads="1"/>
          </p:cNvSpPr>
          <p:nvPr/>
        </p:nvSpPr>
        <p:spPr bwMode="auto">
          <a:xfrm>
            <a:off x="1143000" y="5638800"/>
            <a:ext cx="2478088" cy="368300"/>
          </a:xfrm>
          <a:prstGeom prst="rect">
            <a:avLst/>
          </a:prstGeom>
          <a:noFill/>
          <a:ln w="9525">
            <a:noFill/>
            <a:miter lim="800000"/>
            <a:headEnd/>
            <a:tailEnd/>
          </a:ln>
        </p:spPr>
        <p:txBody>
          <a:bodyPr>
            <a:spAutoFit/>
          </a:bodyPr>
          <a:lstStyle/>
          <a:p>
            <a:r>
              <a:rPr lang="nl-BE" b="1" u="sng">
                <a:latin typeface="Times New Roman" pitchFamily="18" charset="0"/>
                <a:cs typeface="Times New Roman" pitchFamily="18" charset="0"/>
              </a:rPr>
              <a:t>Short description</a:t>
            </a:r>
            <a:endParaRPr lang="en-US">
              <a:latin typeface="Calibri" pitchFamily="34" charset="0"/>
            </a:endParaRPr>
          </a:p>
        </p:txBody>
      </p:sp>
      <p:cxnSp>
        <p:nvCxnSpPr>
          <p:cNvPr id="22" name="Straight Arrow Connector 21"/>
          <p:cNvCxnSpPr>
            <a:endCxn id="20" idx="2"/>
          </p:cNvCxnSpPr>
          <p:nvPr/>
        </p:nvCxnSpPr>
        <p:spPr>
          <a:xfrm flipV="1">
            <a:off x="2667000" y="5275263"/>
            <a:ext cx="1752600" cy="45085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3" name="Rectangle 22"/>
          <p:cNvSpPr/>
          <p:nvPr/>
        </p:nvSpPr>
        <p:spPr>
          <a:xfrm>
            <a:off x="304800" y="4191000"/>
            <a:ext cx="3276600" cy="1200150"/>
          </a:xfrm>
          <a:prstGeom prst="rect">
            <a:avLst/>
          </a:prstGeom>
        </p:spPr>
        <p:txBody>
          <a:bodyPr>
            <a:spAutoFit/>
          </a:bodyPr>
          <a:lstStyle/>
          <a:p>
            <a:pPr fontAlgn="auto">
              <a:spcBef>
                <a:spcPts val="0"/>
              </a:spcBef>
              <a:spcAft>
                <a:spcPts val="0"/>
              </a:spcAft>
              <a:defRPr/>
            </a:pPr>
            <a:r>
              <a:rPr lang="x-none" b="1" u="sng" kern="0">
                <a:solidFill>
                  <a:srgbClr val="FF0000"/>
                </a:solidFill>
                <a:latin typeface="Times New Roman" pitchFamily="18" charset="0"/>
                <a:cs typeface="Times New Roman" pitchFamily="18" charset="0"/>
              </a:rPr>
              <a:t>All documents to be delivered in hard copies and certified (</a:t>
            </a:r>
            <a:r>
              <a:rPr lang="en-US" b="1" u="sng" kern="0" dirty="0">
                <a:solidFill>
                  <a:srgbClr val="FF0000"/>
                </a:solidFill>
                <a:latin typeface="Times New Roman" pitchFamily="18" charset="0"/>
                <a:cs typeface="Times New Roman" pitchFamily="18" charset="0"/>
              </a:rPr>
              <a:t>true copy of the primary document</a:t>
            </a:r>
            <a:r>
              <a:rPr lang="x-none" b="1" u="sng" kern="0">
                <a:solidFill>
                  <a:srgbClr val="FF0000"/>
                </a:solidFill>
                <a:latin typeface="Times New Roman" pitchFamily="18" charset="0"/>
                <a:cs typeface="Times New Roman" pitchFamily="18" charset="0"/>
              </a:rPr>
              <a:t>)</a:t>
            </a:r>
            <a:endParaRPr lang="en-US" dirty="0">
              <a:latin typeface="Arial" pitchFamily="34" charset="0"/>
              <a:cs typeface="Arial" pitchFamily="34" charset="0"/>
            </a:endParaRPr>
          </a:p>
        </p:txBody>
      </p:sp>
    </p:spTree>
    <p:extLst>
      <p:ext uri="{BB962C8B-B14F-4D97-AF65-F5344CB8AC3E}">
        <p14:creationId xmlns:p14="http://schemas.microsoft.com/office/powerpoint/2010/main" xmlns="" val="5182875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24</a:t>
            </a:fld>
            <a:endParaRPr lang="en-US"/>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8" name="Rectangle 1"/>
          <p:cNvSpPr>
            <a:spLocks noChangeArrowheads="1"/>
          </p:cNvSpPr>
          <p:nvPr/>
        </p:nvSpPr>
        <p:spPr bwMode="auto">
          <a:xfrm>
            <a:off x="2514600" y="914400"/>
            <a:ext cx="2870200" cy="523875"/>
          </a:xfrm>
          <a:prstGeom prst="rect">
            <a:avLst/>
          </a:prstGeom>
          <a:noFill/>
          <a:ln w="9525">
            <a:noFill/>
            <a:miter lim="800000"/>
            <a:headEnd/>
            <a:tailEnd/>
          </a:ln>
        </p:spPr>
        <p:txBody>
          <a:bodyPr wrap="none">
            <a:spAutoFit/>
          </a:bodyPr>
          <a:lstStyle/>
          <a:p>
            <a:r>
              <a:rPr lang="en-US" sz="2800" b="1" dirty="0">
                <a:latin typeface="Times New Roman" pitchFamily="18" charset="0"/>
                <a:cs typeface="Times New Roman" pitchFamily="18" charset="0"/>
              </a:rPr>
              <a:t>Partners’  Report</a:t>
            </a:r>
            <a:endParaRPr lang="en-US" sz="2800" dirty="0">
              <a:latin typeface="Times New Roman" pitchFamily="18" charset="0"/>
              <a:cs typeface="Times New Roman" pitchFamily="18" charset="0"/>
            </a:endParaRPr>
          </a:p>
        </p:txBody>
      </p:sp>
      <p:sp>
        <p:nvSpPr>
          <p:cNvPr id="13" name="Rectangle 12"/>
          <p:cNvSpPr/>
          <p:nvPr/>
        </p:nvSpPr>
        <p:spPr>
          <a:xfrm>
            <a:off x="304800" y="1500188"/>
            <a:ext cx="8686800" cy="3951287"/>
          </a:xfrm>
          <a:prstGeom prst="rect">
            <a:avLst/>
          </a:prstGeom>
        </p:spPr>
        <p:txBody>
          <a:bodyPr>
            <a:spAutoFit/>
          </a:bodyPr>
          <a:lstStyle/>
          <a:p>
            <a:pPr eaLnBrk="0" fontAlgn="auto" hangingPunct="0">
              <a:spcBef>
                <a:spcPct val="20000"/>
              </a:spcBef>
              <a:spcAft>
                <a:spcPts val="0"/>
              </a:spcAft>
              <a:defRPr/>
            </a:pPr>
            <a:r>
              <a:rPr lang="x-none" sz="2200" b="1" u="sng" kern="0">
                <a:latin typeface="Times New Roman" pitchFamily="18" charset="0"/>
                <a:cs typeface="Times New Roman" pitchFamily="18" charset="0"/>
              </a:rPr>
              <a:t>Technical report</a:t>
            </a:r>
          </a:p>
          <a:p>
            <a:pPr marL="342900" indent="-342900" eaLnBrk="0" fontAlgn="auto" hangingPunct="0">
              <a:spcBef>
                <a:spcPct val="20000"/>
              </a:spcBef>
              <a:spcAft>
                <a:spcPts val="0"/>
              </a:spcAft>
              <a:buFontTx/>
              <a:buChar char="•"/>
              <a:defRPr/>
            </a:pPr>
            <a:r>
              <a:rPr lang="x-none" sz="2200" kern="0">
                <a:latin typeface="Times New Roman" pitchFamily="18" charset="0"/>
                <a:cs typeface="Times New Roman" pitchFamily="18" charset="0"/>
              </a:rPr>
              <a:t>Reporting on the </a:t>
            </a:r>
            <a:r>
              <a:rPr lang="x-none" sz="2200" b="1" kern="0">
                <a:latin typeface="Times New Roman" pitchFamily="18" charset="0"/>
                <a:cs typeface="Times New Roman" pitchFamily="18" charset="0"/>
              </a:rPr>
              <a:t>progress of project activities </a:t>
            </a:r>
            <a:r>
              <a:rPr lang="x-none" sz="2200" kern="0">
                <a:latin typeface="Times New Roman" pitchFamily="18" charset="0"/>
                <a:cs typeface="Times New Roman" pitchFamily="18" charset="0"/>
              </a:rPr>
              <a:t>realized at the partner institution</a:t>
            </a:r>
          </a:p>
          <a:p>
            <a:pPr marL="342900" indent="-342900" eaLnBrk="0" fontAlgn="auto" hangingPunct="0">
              <a:spcBef>
                <a:spcPct val="20000"/>
              </a:spcBef>
              <a:spcAft>
                <a:spcPts val="0"/>
              </a:spcAft>
              <a:buFontTx/>
              <a:buChar char="•"/>
              <a:defRPr/>
            </a:pPr>
            <a:r>
              <a:rPr lang="x-none" sz="2200" kern="0">
                <a:latin typeface="Times New Roman" pitchFamily="18" charset="0"/>
                <a:cs typeface="Times New Roman" pitchFamily="18" charset="0"/>
              </a:rPr>
              <a:t>Includes progress indicators</a:t>
            </a:r>
          </a:p>
          <a:p>
            <a:pPr marL="342900" indent="-342900" eaLnBrk="0" fontAlgn="auto" hangingPunct="0">
              <a:spcBef>
                <a:spcPct val="20000"/>
              </a:spcBef>
              <a:spcAft>
                <a:spcPts val="0"/>
              </a:spcAft>
              <a:buFontTx/>
              <a:buChar char="•"/>
              <a:defRPr/>
            </a:pPr>
            <a:endParaRPr lang="x-none" sz="2200" kern="0">
              <a:latin typeface="Times New Roman" pitchFamily="18" charset="0"/>
              <a:cs typeface="Times New Roman" pitchFamily="18" charset="0"/>
            </a:endParaRPr>
          </a:p>
          <a:p>
            <a:pPr eaLnBrk="0" fontAlgn="auto" hangingPunct="0">
              <a:spcBef>
                <a:spcPct val="20000"/>
              </a:spcBef>
              <a:spcAft>
                <a:spcPts val="0"/>
              </a:spcAft>
              <a:defRPr/>
            </a:pPr>
            <a:r>
              <a:rPr lang="x-none" sz="2200" b="1" u="sng" kern="0">
                <a:latin typeface="Times New Roman" pitchFamily="18" charset="0"/>
                <a:cs typeface="Times New Roman" pitchFamily="18" charset="0"/>
              </a:rPr>
              <a:t>Financial report</a:t>
            </a:r>
            <a:r>
              <a:rPr lang="en-US" sz="2200" b="1" u="sng" kern="0" dirty="0">
                <a:latin typeface="Times New Roman" pitchFamily="18" charset="0"/>
                <a:cs typeface="Times New Roman" pitchFamily="18" charset="0"/>
              </a:rPr>
              <a:t> (Excel table)</a:t>
            </a:r>
            <a:endParaRPr lang="x-none" sz="2200" b="1" u="sng" kern="0">
              <a:latin typeface="Times New Roman" pitchFamily="18" charset="0"/>
              <a:cs typeface="Times New Roman" pitchFamily="18" charset="0"/>
            </a:endParaRPr>
          </a:p>
          <a:p>
            <a:pPr marL="342900" indent="-342900" eaLnBrk="0" fontAlgn="auto" hangingPunct="0">
              <a:spcBef>
                <a:spcPct val="20000"/>
              </a:spcBef>
              <a:spcAft>
                <a:spcPts val="0"/>
              </a:spcAft>
              <a:buFontTx/>
              <a:buChar char="•"/>
              <a:defRPr/>
            </a:pPr>
            <a:r>
              <a:rPr lang="x-none" sz="2200" kern="0">
                <a:latin typeface="Times New Roman" pitchFamily="18" charset="0"/>
                <a:cs typeface="Times New Roman" pitchFamily="18" charset="0"/>
              </a:rPr>
              <a:t>Declaring the amount of grant spent in the reporting period</a:t>
            </a:r>
          </a:p>
          <a:p>
            <a:pPr marL="342900" indent="-342900" eaLnBrk="0" fontAlgn="auto" hangingPunct="0">
              <a:spcBef>
                <a:spcPct val="20000"/>
              </a:spcBef>
              <a:spcAft>
                <a:spcPts val="0"/>
              </a:spcAft>
              <a:buFontTx/>
              <a:buChar char="•"/>
              <a:defRPr/>
            </a:pPr>
            <a:r>
              <a:rPr lang="x-none" sz="2200" kern="0">
                <a:latin typeface="Times New Roman" pitchFamily="18" charset="0"/>
                <a:cs typeface="Times New Roman" pitchFamily="18" charset="0"/>
              </a:rPr>
              <a:t>Supporting documents for all declared costs (</a:t>
            </a:r>
            <a:r>
              <a:rPr lang="x-none" sz="2200" u="sng" kern="0">
                <a:latin typeface="Times New Roman" pitchFamily="18" charset="0"/>
                <a:cs typeface="Times New Roman" pitchFamily="18" charset="0"/>
              </a:rPr>
              <a:t>hard copies</a:t>
            </a:r>
            <a:r>
              <a:rPr lang="x-none" sz="2200" u="sng" kern="0" dirty="0">
                <a:latin typeface="Times New Roman" pitchFamily="18" charset="0"/>
                <a:cs typeface="Times New Roman" pitchFamily="18" charset="0"/>
              </a:rPr>
              <a:t>= some original documents </a:t>
            </a:r>
            <a:r>
              <a:rPr lang="x-none" sz="2200" u="sng" kern="0">
                <a:latin typeface="Times New Roman" pitchFamily="18" charset="0"/>
                <a:cs typeface="Times New Roman" pitchFamily="18" charset="0"/>
              </a:rPr>
              <a:t>+ </a:t>
            </a:r>
            <a:r>
              <a:rPr lang="en-US" sz="2200" u="sng" kern="0" dirty="0">
                <a:latin typeface="Times New Roman" pitchFamily="18" charset="0"/>
                <a:cs typeface="Times New Roman" pitchFamily="18" charset="0"/>
              </a:rPr>
              <a:t>certified</a:t>
            </a:r>
            <a:r>
              <a:rPr lang="x-none" sz="2200" u="sng" kern="0">
                <a:latin typeface="Times New Roman" pitchFamily="18" charset="0"/>
                <a:cs typeface="Times New Roman" pitchFamily="18" charset="0"/>
              </a:rPr>
              <a:t> </a:t>
            </a:r>
            <a:r>
              <a:rPr lang="x-none" sz="2200" u="sng" kern="0" dirty="0">
                <a:latin typeface="Times New Roman" pitchFamily="18" charset="0"/>
                <a:cs typeface="Times New Roman" pitchFamily="18" charset="0"/>
              </a:rPr>
              <a:t>copy</a:t>
            </a:r>
            <a:r>
              <a:rPr lang="x-none" sz="2200" kern="0">
                <a:latin typeface="Times New Roman" pitchFamily="18" charset="0"/>
                <a:cs typeface="Times New Roman" pitchFamily="18" charset="0"/>
              </a:rPr>
              <a:t>)</a:t>
            </a:r>
          </a:p>
          <a:p>
            <a:pPr marL="342900" indent="-342900" eaLnBrk="0" fontAlgn="auto" hangingPunct="0">
              <a:spcBef>
                <a:spcPct val="20000"/>
              </a:spcBef>
              <a:spcAft>
                <a:spcPts val="0"/>
              </a:spcAft>
              <a:buFontTx/>
              <a:buChar char="•"/>
              <a:defRPr/>
            </a:pPr>
            <a:endParaRPr lang="x-none" sz="2200" kern="0">
              <a:latin typeface="Times New Roman" pitchFamily="18" charset="0"/>
              <a:cs typeface="Times New Roman" pitchFamily="18" charset="0"/>
            </a:endParaRPr>
          </a:p>
        </p:txBody>
      </p:sp>
    </p:spTree>
    <p:extLst>
      <p:ext uri="{BB962C8B-B14F-4D97-AF65-F5344CB8AC3E}">
        <p14:creationId xmlns:p14="http://schemas.microsoft.com/office/powerpoint/2010/main" xmlns="" val="5182875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25</a:t>
            </a:fld>
            <a:endParaRPr lang="en-US"/>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8" name="Rectangle 1"/>
          <p:cNvSpPr>
            <a:spLocks noChangeArrowheads="1"/>
          </p:cNvSpPr>
          <p:nvPr/>
        </p:nvSpPr>
        <p:spPr bwMode="auto">
          <a:xfrm>
            <a:off x="2438400" y="914400"/>
            <a:ext cx="2970213" cy="523875"/>
          </a:xfrm>
          <a:prstGeom prst="rect">
            <a:avLst/>
          </a:prstGeom>
          <a:noFill/>
          <a:ln w="9525">
            <a:noFill/>
            <a:miter lim="800000"/>
            <a:headEnd/>
            <a:tailEnd/>
          </a:ln>
        </p:spPr>
        <p:txBody>
          <a:bodyPr wrap="none">
            <a:spAutoFit/>
          </a:bodyPr>
          <a:lstStyle/>
          <a:p>
            <a:r>
              <a:rPr lang="en-US" sz="2800" b="1" dirty="0">
                <a:latin typeface="Times New Roman" pitchFamily="18" charset="0"/>
                <a:cs typeface="Times New Roman" pitchFamily="18" charset="0"/>
              </a:rPr>
              <a:t>Partners’  Report</a:t>
            </a:r>
            <a:endParaRPr lang="en-US" sz="2800" dirty="0">
              <a:latin typeface="Times New Roman" pitchFamily="18" charset="0"/>
              <a:cs typeface="Times New Roman" pitchFamily="18" charset="0"/>
            </a:endParaRPr>
          </a:p>
        </p:txBody>
      </p:sp>
      <p:sp>
        <p:nvSpPr>
          <p:cNvPr id="13" name="Rectangle 12"/>
          <p:cNvSpPr/>
          <p:nvPr/>
        </p:nvSpPr>
        <p:spPr>
          <a:xfrm>
            <a:off x="533400" y="1524000"/>
            <a:ext cx="8072438" cy="3951851"/>
          </a:xfrm>
          <a:prstGeom prst="rect">
            <a:avLst/>
          </a:prstGeom>
        </p:spPr>
        <p:txBody>
          <a:bodyPr>
            <a:spAutoFit/>
          </a:bodyPr>
          <a:lstStyle/>
          <a:p>
            <a:pPr eaLnBrk="0" fontAlgn="auto" hangingPunct="0">
              <a:spcBef>
                <a:spcPct val="20000"/>
              </a:spcBef>
              <a:spcAft>
                <a:spcPts val="0"/>
              </a:spcAft>
              <a:defRPr/>
            </a:pPr>
            <a:r>
              <a:rPr lang="x-none" sz="2200" b="1" u="sng" kern="0">
                <a:latin typeface="Times New Roman" pitchFamily="18" charset="0"/>
                <a:cs typeface="Times New Roman" pitchFamily="18" charset="0"/>
              </a:rPr>
              <a:t>Technical report</a:t>
            </a:r>
          </a:p>
          <a:p>
            <a:pPr marL="342900" indent="-342900" eaLnBrk="0" fontAlgn="auto" hangingPunct="0">
              <a:spcBef>
                <a:spcPct val="20000"/>
              </a:spcBef>
              <a:spcAft>
                <a:spcPts val="0"/>
              </a:spcAft>
              <a:buFontTx/>
              <a:buChar char="•"/>
              <a:defRPr/>
            </a:pPr>
            <a:r>
              <a:rPr lang="x-none" sz="2200" kern="0">
                <a:latin typeface="Times New Roman" pitchFamily="18" charset="0"/>
                <a:cs typeface="Times New Roman" pitchFamily="18" charset="0"/>
              </a:rPr>
              <a:t>Template for the technical report will be included in the Manual for contractual and financial management</a:t>
            </a:r>
          </a:p>
          <a:p>
            <a:pPr eaLnBrk="0" fontAlgn="auto" hangingPunct="0">
              <a:spcBef>
                <a:spcPct val="20000"/>
              </a:spcBef>
              <a:spcAft>
                <a:spcPts val="0"/>
              </a:spcAft>
              <a:defRPr/>
            </a:pPr>
            <a:endParaRPr lang="en-US" sz="2200" b="1" kern="0" dirty="0">
              <a:latin typeface="Times New Roman" pitchFamily="18" charset="0"/>
              <a:cs typeface="Times New Roman" pitchFamily="18" charset="0"/>
            </a:endParaRPr>
          </a:p>
          <a:p>
            <a:pPr eaLnBrk="0" fontAlgn="auto" hangingPunct="0">
              <a:spcBef>
                <a:spcPct val="20000"/>
              </a:spcBef>
              <a:spcAft>
                <a:spcPts val="0"/>
              </a:spcAft>
              <a:defRPr/>
            </a:pPr>
            <a:r>
              <a:rPr lang="x-none" sz="2200" b="1" u="sng" kern="0">
                <a:latin typeface="Times New Roman" pitchFamily="18" charset="0"/>
                <a:cs typeface="Times New Roman" pitchFamily="18" charset="0"/>
              </a:rPr>
              <a:t>Financial report</a:t>
            </a:r>
          </a:p>
          <a:p>
            <a:pPr marL="342900" indent="-342900" eaLnBrk="0" fontAlgn="auto" hangingPunct="0">
              <a:spcBef>
                <a:spcPct val="20000"/>
              </a:spcBef>
              <a:spcAft>
                <a:spcPts val="0"/>
              </a:spcAft>
              <a:buFontTx/>
              <a:buChar char="•"/>
              <a:defRPr/>
            </a:pPr>
            <a:r>
              <a:rPr lang="x-none" sz="2200" kern="0">
                <a:latin typeface="Times New Roman" pitchFamily="18" charset="0"/>
                <a:cs typeface="Times New Roman" pitchFamily="18" charset="0"/>
              </a:rPr>
              <a:t>Financial table with declared costs per categories</a:t>
            </a:r>
          </a:p>
          <a:p>
            <a:pPr marL="342900" indent="-342900" eaLnBrk="0" fontAlgn="auto" hangingPunct="0">
              <a:spcBef>
                <a:spcPct val="20000"/>
              </a:spcBef>
              <a:spcAft>
                <a:spcPts val="0"/>
              </a:spcAft>
              <a:buFontTx/>
              <a:buChar char="•"/>
              <a:defRPr/>
            </a:pPr>
            <a:r>
              <a:rPr lang="x-none" sz="2200" kern="0" smtClean="0">
                <a:latin typeface="Times New Roman" pitchFamily="18" charset="0"/>
                <a:cs typeface="Times New Roman" pitchFamily="18" charset="0"/>
              </a:rPr>
              <a:t>Supporting </a:t>
            </a:r>
            <a:r>
              <a:rPr lang="x-none" sz="2200" kern="0">
                <a:latin typeface="Times New Roman" pitchFamily="18" charset="0"/>
                <a:cs typeface="Times New Roman" pitchFamily="18" charset="0"/>
              </a:rPr>
              <a:t>documents for each cost incurred</a:t>
            </a:r>
            <a:endParaRPr lang="en-US" sz="2200" kern="0" dirty="0">
              <a:latin typeface="Times New Roman" pitchFamily="18" charset="0"/>
              <a:cs typeface="Times New Roman" pitchFamily="18" charset="0"/>
            </a:endParaRPr>
          </a:p>
          <a:p>
            <a:pPr marL="342900" indent="-342900" eaLnBrk="0" fontAlgn="auto" hangingPunct="0">
              <a:spcBef>
                <a:spcPct val="20000"/>
              </a:spcBef>
              <a:spcAft>
                <a:spcPts val="0"/>
              </a:spcAft>
              <a:defRPr/>
            </a:pPr>
            <a:endParaRPr lang="en-US" sz="2200" kern="0" dirty="0">
              <a:latin typeface="Times New Roman" pitchFamily="18" charset="0"/>
              <a:cs typeface="Times New Roman" pitchFamily="18" charset="0"/>
            </a:endParaRPr>
          </a:p>
          <a:p>
            <a:pPr eaLnBrk="0" fontAlgn="auto" hangingPunct="0">
              <a:spcBef>
                <a:spcPct val="20000"/>
              </a:spcBef>
              <a:spcAft>
                <a:spcPts val="0"/>
              </a:spcAft>
              <a:defRPr/>
            </a:pPr>
            <a:r>
              <a:rPr lang="x-none" sz="2200" b="1" u="sng" kern="0">
                <a:solidFill>
                  <a:srgbClr val="FF0000"/>
                </a:solidFill>
                <a:latin typeface="Times New Roman" pitchFamily="18" charset="0"/>
                <a:cs typeface="Times New Roman" pitchFamily="18" charset="0"/>
              </a:rPr>
              <a:t>* All documents to be delivered in hard copies and certified (</a:t>
            </a:r>
            <a:r>
              <a:rPr lang="x-none" sz="2200" b="1" u="sng" kern="0" dirty="0">
                <a:solidFill>
                  <a:srgbClr val="FF0000"/>
                </a:solidFill>
                <a:latin typeface="Times New Roman" pitchFamily="18" charset="0"/>
                <a:cs typeface="Times New Roman" pitchFamily="18" charset="0"/>
              </a:rPr>
              <a:t>some original documents </a:t>
            </a:r>
            <a:r>
              <a:rPr lang="x-none" sz="2200" b="1" u="sng" kern="0">
                <a:solidFill>
                  <a:srgbClr val="FF0000"/>
                </a:solidFill>
                <a:latin typeface="Times New Roman" pitchFamily="18" charset="0"/>
                <a:cs typeface="Times New Roman" pitchFamily="18" charset="0"/>
              </a:rPr>
              <a:t>and </a:t>
            </a:r>
            <a:r>
              <a:rPr lang="en-US" sz="2200" b="1" u="sng" kern="0" dirty="0">
                <a:solidFill>
                  <a:srgbClr val="FF0000"/>
                </a:solidFill>
                <a:latin typeface="Times New Roman" pitchFamily="18" charset="0"/>
                <a:cs typeface="Times New Roman" pitchFamily="18" charset="0"/>
              </a:rPr>
              <a:t>certified copy of the primary document</a:t>
            </a:r>
            <a:r>
              <a:rPr lang="x-none" sz="2200" b="1" u="sng" kern="0">
                <a:solidFill>
                  <a:srgbClr val="FF0000"/>
                </a:solidFill>
                <a:latin typeface="Times New Roman" pitchFamily="18" charset="0"/>
                <a:cs typeface="Times New Roman" pitchFamily="18" charset="0"/>
              </a:rPr>
              <a:t>)</a:t>
            </a:r>
            <a:endParaRPr lang="en-US" sz="2200" b="1" u="sng" kern="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5182875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26</a:t>
            </a:fld>
            <a:endParaRPr lang="en-US"/>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8" name="Text Box 10"/>
          <p:cNvSpPr txBox="1">
            <a:spLocks noChangeArrowheads="1"/>
          </p:cNvSpPr>
          <p:nvPr/>
        </p:nvSpPr>
        <p:spPr bwMode="auto">
          <a:xfrm>
            <a:off x="285750" y="1428750"/>
            <a:ext cx="8501063" cy="3046413"/>
          </a:xfrm>
          <a:prstGeom prst="rect">
            <a:avLst/>
          </a:prstGeom>
          <a:noFill/>
          <a:ln w="9525">
            <a:noFill/>
            <a:miter lim="800000"/>
            <a:headEnd/>
            <a:tailEnd/>
          </a:ln>
        </p:spPr>
        <p:txBody>
          <a:bodyPr>
            <a:spAutoFit/>
          </a:bodyPr>
          <a:lstStyle/>
          <a:p>
            <a:endParaRPr lang="nl-BE" sz="2400" dirty="0">
              <a:latin typeface="Times New Roman" pitchFamily="18" charset="0"/>
              <a:cs typeface="Times New Roman" pitchFamily="18" charset="0"/>
            </a:endParaRPr>
          </a:p>
          <a:p>
            <a:pPr algn="ctr"/>
            <a:r>
              <a:rPr lang="sr-Latn-CS" sz="2400" b="1" u="sng" dirty="0">
                <a:latin typeface="Times New Roman" pitchFamily="18" charset="0"/>
                <a:cs typeface="Times New Roman" pitchFamily="18" charset="0"/>
              </a:rPr>
              <a:t>Milan Gocić</a:t>
            </a:r>
            <a:endParaRPr lang="nl-BE" sz="2400" b="1" u="sng" dirty="0">
              <a:latin typeface="Times New Roman" pitchFamily="18" charset="0"/>
              <a:cs typeface="Times New Roman" pitchFamily="18" charset="0"/>
            </a:endParaRPr>
          </a:p>
          <a:p>
            <a:pPr algn="ctr"/>
            <a:r>
              <a:rPr lang="nl-BE" sz="2400" dirty="0">
                <a:latin typeface="Times New Roman" pitchFamily="18" charset="0"/>
                <a:cs typeface="Times New Roman" pitchFamily="18" charset="0"/>
              </a:rPr>
              <a:t>Mail:</a:t>
            </a:r>
            <a:r>
              <a:rPr lang="sr-Latn-CS" sz="2400">
                <a:latin typeface="Times New Roman" pitchFamily="18" charset="0"/>
                <a:cs typeface="Times New Roman" pitchFamily="18" charset="0"/>
              </a:rPr>
              <a:t> </a:t>
            </a:r>
            <a:r>
              <a:rPr lang="en-US" sz="2400" b="1" smtClean="0">
                <a:latin typeface="Times New Roman" pitchFamily="18" charset="0"/>
                <a:cs typeface="Times New Roman" pitchFamily="18" charset="0"/>
                <a:hlinkClick r:id="rId4"/>
              </a:rPr>
              <a:t>natriskuni@gmail.com </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endParaRPr lang="nl-BE" sz="2400" dirty="0">
              <a:latin typeface="Times New Roman" pitchFamily="18" charset="0"/>
              <a:cs typeface="Times New Roman" pitchFamily="18" charset="0"/>
            </a:endParaRPr>
          </a:p>
          <a:p>
            <a:pPr algn="ctr"/>
            <a:r>
              <a:rPr lang="sr-Latn-CS" sz="2400" b="1" u="sng" dirty="0">
                <a:latin typeface="Times New Roman" pitchFamily="18" charset="0"/>
                <a:cs typeface="Times New Roman" pitchFamily="18" charset="0"/>
              </a:rPr>
              <a:t>Saša S. Nikolić</a:t>
            </a:r>
          </a:p>
          <a:p>
            <a:pPr algn="ctr"/>
            <a:r>
              <a:rPr lang="nl-BE" sz="2400" dirty="0">
                <a:latin typeface="Times New Roman" pitchFamily="18" charset="0"/>
                <a:cs typeface="Times New Roman" pitchFamily="18" charset="0"/>
              </a:rPr>
              <a:t>Mail: </a:t>
            </a:r>
            <a:r>
              <a:rPr lang="en-US" sz="2400" b="1" dirty="0">
                <a:latin typeface="Times New Roman" pitchFamily="18" charset="0"/>
                <a:cs typeface="Times New Roman" pitchFamily="18" charset="0"/>
                <a:hlinkClick r:id="rId5"/>
              </a:rPr>
              <a:t>sasa.s.nikolic@elfak.ni.ac.rs</a:t>
            </a:r>
            <a:endParaRPr lang="nl-BE" sz="2400" b="1" dirty="0">
              <a:latin typeface="Times New Roman" pitchFamily="18" charset="0"/>
              <a:cs typeface="Times New Roman" pitchFamily="18" charset="0"/>
            </a:endParaRPr>
          </a:p>
          <a:p>
            <a:pPr algn="ctr"/>
            <a:endParaRPr lang="nl-BE" sz="2400" dirty="0">
              <a:latin typeface="Times New Roman" pitchFamily="18" charset="0"/>
              <a:cs typeface="Times New Roman" pitchFamily="18" charset="0"/>
            </a:endParaRPr>
          </a:p>
          <a:p>
            <a:pPr algn="ctr"/>
            <a:r>
              <a:rPr lang="sr-Latn-CS" sz="2400" b="1" dirty="0">
                <a:latin typeface="Times New Roman" pitchFamily="18" charset="0"/>
                <a:cs typeface="Times New Roman" pitchFamily="18" charset="0"/>
              </a:rPr>
              <a:t>University of  Niš</a:t>
            </a:r>
            <a:endParaRPr lang="nl-BE" sz="2400" b="1" dirty="0">
              <a:latin typeface="Times New Roman" pitchFamily="18" charset="0"/>
              <a:cs typeface="Times New Roman" pitchFamily="18" charset="0"/>
            </a:endParaRPr>
          </a:p>
        </p:txBody>
      </p:sp>
    </p:spTree>
    <p:extLst>
      <p:ext uri="{BB962C8B-B14F-4D97-AF65-F5344CB8AC3E}">
        <p14:creationId xmlns:p14="http://schemas.microsoft.com/office/powerpoint/2010/main" xmlns="" val="5182875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3</a:t>
            </a:fld>
            <a:endParaRPr lang="en-US"/>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8" name="Text Box 10"/>
          <p:cNvSpPr txBox="1">
            <a:spLocks noChangeArrowheads="1"/>
          </p:cNvSpPr>
          <p:nvPr/>
        </p:nvSpPr>
        <p:spPr bwMode="auto">
          <a:xfrm>
            <a:off x="381000" y="1714500"/>
            <a:ext cx="8643937" cy="4032250"/>
          </a:xfrm>
          <a:prstGeom prst="rect">
            <a:avLst/>
          </a:prstGeom>
          <a:noFill/>
          <a:ln>
            <a:noFill/>
          </a:ln>
          <a:effectLst/>
          <a:extLst>
            <a:ext uri="{909E8E84-426E-40DD-AFC4-6F175D3DCCD1}"/>
            <a:ext uri="{91240B29-F687-4F45-9708-019B960494DF}"/>
            <a:ext uri="{AF507438-7753-43E0-B8FC-AC1667EBCBE1}"/>
          </a:extLst>
        </p:spPr>
        <p:txBody>
          <a:bodyPr>
            <a:spAutoFit/>
          </a:bodyPr>
          <a:lstStyle>
            <a:lvl1pPr marL="342900" indent="-342900" algn="l">
              <a:defRPr>
                <a:solidFill>
                  <a:schemeClr val="tx1"/>
                </a:solidFill>
                <a:latin typeface="Arial" charset="0"/>
              </a:defRPr>
            </a:lvl1pPr>
            <a:lvl2pPr marL="800100" indent="-342900" algn="l">
              <a:defRPr>
                <a:solidFill>
                  <a:schemeClr val="tx1"/>
                </a:solidFill>
                <a:latin typeface="Arial" charset="0"/>
              </a:defRPr>
            </a:lvl2pPr>
            <a:lvl3pPr marL="1257300" indent="-342900" algn="l">
              <a:defRPr>
                <a:solidFill>
                  <a:schemeClr val="tx1"/>
                </a:solidFill>
                <a:latin typeface="Arial" charset="0"/>
              </a:defRPr>
            </a:lvl3pPr>
            <a:lvl4pPr marL="1714500" indent="-342900" algn="l">
              <a:defRPr>
                <a:solidFill>
                  <a:schemeClr val="tx1"/>
                </a:solidFill>
                <a:latin typeface="Arial" charset="0"/>
              </a:defRPr>
            </a:lvl4pPr>
            <a:lvl5pPr marL="2171700" indent="-342900" algn="l">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fontAlgn="auto">
              <a:spcBef>
                <a:spcPts val="0"/>
              </a:spcBef>
              <a:spcAft>
                <a:spcPts val="0"/>
              </a:spcAft>
              <a:defRPr/>
            </a:pPr>
            <a:r>
              <a:rPr lang="nl-BE" sz="2800" b="1" dirty="0" smtClean="0">
                <a:latin typeface="Times New Roman" pitchFamily="18" charset="0"/>
                <a:cs typeface="Times New Roman" pitchFamily="18" charset="0"/>
              </a:rPr>
              <a:t>Contract </a:t>
            </a:r>
            <a:r>
              <a:rPr lang="nl-BE" sz="2800" b="1" dirty="0" err="1" smtClean="0">
                <a:latin typeface="Times New Roman" pitchFamily="18" charset="0"/>
                <a:cs typeface="Times New Roman" pitchFamily="18" charset="0"/>
              </a:rPr>
              <a:t>with</a:t>
            </a:r>
            <a:r>
              <a:rPr lang="nl-BE" sz="2800" b="1" dirty="0" smtClean="0">
                <a:latin typeface="Times New Roman" pitchFamily="18" charset="0"/>
                <a:cs typeface="Times New Roman" pitchFamily="18" charset="0"/>
              </a:rPr>
              <a:t> Agency</a:t>
            </a:r>
          </a:p>
          <a:p>
            <a:pPr fontAlgn="auto">
              <a:spcBef>
                <a:spcPts val="0"/>
              </a:spcBef>
              <a:spcAft>
                <a:spcPts val="0"/>
              </a:spcAft>
              <a:defRPr/>
            </a:pPr>
            <a:endParaRPr lang="nl-BE" sz="2800" b="1" dirty="0" smtClean="0">
              <a:latin typeface="Times New Roman" pitchFamily="18" charset="0"/>
              <a:cs typeface="Times New Roman" pitchFamily="18" charset="0"/>
            </a:endParaRPr>
          </a:p>
          <a:p>
            <a:pPr fontAlgn="auto">
              <a:spcBef>
                <a:spcPts val="0"/>
              </a:spcBef>
              <a:spcAft>
                <a:spcPts val="0"/>
              </a:spcAft>
              <a:defRPr/>
            </a:pPr>
            <a:r>
              <a:rPr lang="nl-BE" sz="2000" dirty="0" smtClean="0">
                <a:latin typeface="Times New Roman" pitchFamily="18" charset="0"/>
                <a:cs typeface="Times New Roman" pitchFamily="18" charset="0"/>
              </a:rPr>
              <a:t>Contract </a:t>
            </a:r>
            <a:r>
              <a:rPr lang="nl-BE" sz="2000" dirty="0" err="1" smtClean="0">
                <a:latin typeface="Times New Roman" pitchFamily="18" charset="0"/>
                <a:cs typeface="Times New Roman" pitchFamily="18" charset="0"/>
              </a:rPr>
              <a:t>between</a:t>
            </a:r>
            <a:endParaRPr lang="nl-BE" sz="2000" dirty="0" smtClean="0">
              <a:latin typeface="Times New Roman" pitchFamily="18" charset="0"/>
              <a:cs typeface="Times New Roman" pitchFamily="18" charset="0"/>
            </a:endParaRPr>
          </a:p>
          <a:p>
            <a:pPr fontAlgn="auto">
              <a:spcBef>
                <a:spcPts val="0"/>
              </a:spcBef>
              <a:spcAft>
                <a:spcPts val="0"/>
              </a:spcAft>
              <a:defRPr/>
            </a:pPr>
            <a:r>
              <a:rPr lang="nl-BE" sz="2000" b="1" dirty="0" smtClean="0">
                <a:solidFill>
                  <a:srgbClr val="FF0000"/>
                </a:solidFill>
                <a:latin typeface="Times New Roman" pitchFamily="18" charset="0"/>
                <a:cs typeface="Times New Roman" pitchFamily="18" charset="0"/>
              </a:rPr>
              <a:t>Agency (=EACEA) </a:t>
            </a:r>
            <a:r>
              <a:rPr lang="nl-BE" sz="2000" b="1" dirty="0" smtClean="0">
                <a:latin typeface="Times New Roman" pitchFamily="18" charset="0"/>
                <a:cs typeface="Times New Roman" pitchFamily="18" charset="0"/>
              </a:rPr>
              <a:t>&amp; Contractor (=UNI)</a:t>
            </a:r>
            <a:r>
              <a:rPr lang="sr-Latn-CS" sz="2000" b="1" dirty="0" smtClean="0">
                <a:latin typeface="Times New Roman" pitchFamily="18" charset="0"/>
                <a:cs typeface="Times New Roman" pitchFamily="18" charset="0"/>
              </a:rPr>
              <a:t> was signed</a:t>
            </a:r>
            <a:endParaRPr lang="nl-BE" sz="2000" b="1" dirty="0" smtClean="0">
              <a:solidFill>
                <a:srgbClr val="FF0000"/>
              </a:solidFill>
              <a:latin typeface="Times New Roman" pitchFamily="18" charset="0"/>
              <a:cs typeface="Times New Roman" pitchFamily="18" charset="0"/>
            </a:endParaRPr>
          </a:p>
          <a:p>
            <a:pPr marL="0" indent="0" fontAlgn="auto">
              <a:spcBef>
                <a:spcPts val="0"/>
              </a:spcBef>
              <a:spcAft>
                <a:spcPts val="0"/>
              </a:spcAft>
              <a:defRPr/>
            </a:pPr>
            <a:endParaRPr lang="nl-BE" sz="2000" dirty="0" smtClean="0">
              <a:latin typeface="Times New Roman" pitchFamily="18" charset="0"/>
              <a:cs typeface="Times New Roman" pitchFamily="18" charset="0"/>
            </a:endParaRPr>
          </a:p>
          <a:p>
            <a:pPr marL="0" indent="0" fontAlgn="auto">
              <a:spcBef>
                <a:spcPts val="0"/>
              </a:spcBef>
              <a:spcAft>
                <a:spcPts val="0"/>
              </a:spcAft>
              <a:defRPr/>
            </a:pPr>
            <a:endParaRPr lang="nl-BE" sz="2000" b="1" dirty="0" smtClean="0">
              <a:latin typeface="Times New Roman" pitchFamily="18" charset="0"/>
              <a:cs typeface="Times New Roman" pitchFamily="18" charset="0"/>
            </a:endParaRPr>
          </a:p>
          <a:p>
            <a:pPr marL="0" indent="0" fontAlgn="auto">
              <a:spcBef>
                <a:spcPts val="0"/>
              </a:spcBef>
              <a:spcAft>
                <a:spcPts val="0"/>
              </a:spcAft>
              <a:defRPr/>
            </a:pPr>
            <a:r>
              <a:rPr lang="nl-BE" sz="2000" b="1" dirty="0" smtClean="0">
                <a:latin typeface="Times New Roman" pitchFamily="18" charset="0"/>
                <a:cs typeface="Times New Roman" pitchFamily="18" charset="0"/>
              </a:rPr>
              <a:t>Project Ref. Nr.: 5</a:t>
            </a:r>
            <a:r>
              <a:rPr lang="en-US" sz="2000" b="1" dirty="0" smtClean="0">
                <a:latin typeface="Times New Roman" pitchFamily="18" charset="0"/>
                <a:cs typeface="Times New Roman" pitchFamily="18" charset="0"/>
              </a:rPr>
              <a:t>73806-EPP-1-2016-1-RS-EPPKA2-CBHE-JP</a:t>
            </a:r>
          </a:p>
          <a:p>
            <a:pPr marL="0" indent="0" fontAlgn="auto">
              <a:spcBef>
                <a:spcPts val="0"/>
              </a:spcBef>
              <a:spcAft>
                <a:spcPts val="0"/>
              </a:spcAft>
              <a:defRPr/>
            </a:pPr>
            <a:endParaRPr lang="en-US" sz="2000" b="1" dirty="0" smtClean="0">
              <a:latin typeface="Times New Roman" pitchFamily="18" charset="0"/>
              <a:cs typeface="Times New Roman" pitchFamily="18" charset="0"/>
            </a:endParaRPr>
          </a:p>
          <a:p>
            <a:pPr marL="0" indent="0" fontAlgn="auto">
              <a:spcBef>
                <a:spcPts val="0"/>
              </a:spcBef>
              <a:spcAft>
                <a:spcPts val="0"/>
              </a:spcAft>
              <a:defRPr/>
            </a:pPr>
            <a:r>
              <a:rPr lang="sr-Latn-CS" sz="2000" b="1" dirty="0" smtClean="0">
                <a:latin typeface="Times New Roman" pitchFamily="18" charset="0"/>
                <a:cs typeface="Times New Roman" pitchFamily="18" charset="0"/>
              </a:rPr>
              <a:t>Duration of project: 36 Months</a:t>
            </a:r>
            <a:endParaRPr lang="en-US" sz="2000" b="1" dirty="0" smtClean="0">
              <a:latin typeface="Times New Roman" pitchFamily="18" charset="0"/>
              <a:cs typeface="Times New Roman" pitchFamily="18" charset="0"/>
            </a:endParaRPr>
          </a:p>
          <a:p>
            <a:pPr marL="0" indent="0" fontAlgn="auto">
              <a:spcBef>
                <a:spcPts val="0"/>
              </a:spcBef>
              <a:spcAft>
                <a:spcPts val="0"/>
              </a:spcAft>
              <a:defRPr/>
            </a:pPr>
            <a:endParaRPr lang="nl-BE" sz="2000" b="1" dirty="0" smtClean="0">
              <a:latin typeface="Times New Roman" pitchFamily="18" charset="0"/>
              <a:cs typeface="Times New Roman" pitchFamily="18" charset="0"/>
            </a:endParaRPr>
          </a:p>
          <a:p>
            <a:pPr marL="0" indent="0" fontAlgn="auto">
              <a:spcBef>
                <a:spcPts val="0"/>
              </a:spcBef>
              <a:spcAft>
                <a:spcPts val="0"/>
              </a:spcAft>
              <a:defRPr/>
            </a:pPr>
            <a:r>
              <a:rPr lang="nl-BE" sz="2000" b="1" dirty="0" smtClean="0">
                <a:latin typeface="Times New Roman" pitchFamily="18" charset="0"/>
                <a:cs typeface="Times New Roman" pitchFamily="18" charset="0"/>
              </a:rPr>
              <a:t>Project title: </a:t>
            </a:r>
            <a:r>
              <a:rPr lang="en-US" sz="2000" b="1" dirty="0" smtClean="0">
                <a:latin typeface="Times New Roman" pitchFamily="18" charset="0"/>
                <a:cs typeface="Times New Roman" pitchFamily="18" charset="0"/>
              </a:rPr>
              <a:t>Development of master curricula for natural disasters risk management in Western Balkan countries</a:t>
            </a:r>
            <a:endParaRPr lang="nl-BE" sz="20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5182875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4</a:t>
            </a:fld>
            <a:endParaRPr lang="en-US"/>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8" name="Text Box 10"/>
          <p:cNvSpPr txBox="1">
            <a:spLocks noChangeArrowheads="1"/>
          </p:cNvSpPr>
          <p:nvPr/>
        </p:nvSpPr>
        <p:spPr bwMode="auto">
          <a:xfrm>
            <a:off x="500063" y="1285875"/>
            <a:ext cx="8215312" cy="5262979"/>
          </a:xfrm>
          <a:prstGeom prst="rect">
            <a:avLst/>
          </a:prstGeom>
          <a:noFill/>
          <a:ln w="9525">
            <a:noFill/>
            <a:miter lim="800000"/>
            <a:headEnd/>
            <a:tailEnd/>
          </a:ln>
        </p:spPr>
        <p:txBody>
          <a:bodyPr>
            <a:spAutoFit/>
          </a:bodyPr>
          <a:lstStyle/>
          <a:p>
            <a:pPr fontAlgn="auto">
              <a:spcBef>
                <a:spcPts val="0"/>
              </a:spcBef>
              <a:spcAft>
                <a:spcPts val="0"/>
              </a:spcAft>
              <a:defRPr/>
            </a:pPr>
            <a:r>
              <a:rPr lang="x-none" sz="2800" b="1" dirty="0">
                <a:latin typeface="Times New Roman" pitchFamily="18" charset="0"/>
                <a:cs typeface="Times New Roman" pitchFamily="18" charset="0"/>
              </a:rPr>
              <a:t>NatRisk</a:t>
            </a:r>
            <a:r>
              <a:rPr lang="nl-BE" sz="2800" b="1" dirty="0">
                <a:latin typeface="Times New Roman" pitchFamily="18" charset="0"/>
                <a:cs typeface="Times New Roman" pitchFamily="18" charset="0"/>
              </a:rPr>
              <a:t> Budget Info</a:t>
            </a:r>
          </a:p>
          <a:p>
            <a:pPr fontAlgn="auto">
              <a:spcBef>
                <a:spcPts val="0"/>
              </a:spcBef>
              <a:spcAft>
                <a:spcPts val="0"/>
              </a:spcAft>
              <a:defRPr/>
            </a:pPr>
            <a:endParaRPr lang="nl-BE" sz="2800" b="1" dirty="0">
              <a:latin typeface="Times New Roman" pitchFamily="18" charset="0"/>
              <a:cs typeface="Times New Roman" pitchFamily="18" charset="0"/>
            </a:endParaRPr>
          </a:p>
          <a:p>
            <a:pPr fontAlgn="auto">
              <a:spcBef>
                <a:spcPts val="0"/>
              </a:spcBef>
              <a:spcAft>
                <a:spcPts val="0"/>
              </a:spcAft>
              <a:defRPr/>
            </a:pPr>
            <a:r>
              <a:rPr lang="en-US" sz="2000" dirty="0">
                <a:latin typeface="Times New Roman" pitchFamily="18" charset="0"/>
                <a:cs typeface="Times New Roman" pitchFamily="18" charset="0"/>
              </a:rPr>
              <a:t>The grant shall be of a maximum of </a:t>
            </a:r>
            <a:r>
              <a:rPr lang="en-US" sz="2000" b="1" dirty="0">
                <a:latin typeface="Times New Roman" pitchFamily="18" charset="0"/>
                <a:cs typeface="Times New Roman" pitchFamily="18" charset="0"/>
              </a:rPr>
              <a:t>EUR</a:t>
            </a:r>
            <a:r>
              <a:rPr lang="en-US" sz="2000" dirty="0">
                <a:latin typeface="Times New Roman" pitchFamily="18" charset="0"/>
                <a:cs typeface="Times New Roman" pitchFamily="18" charset="0"/>
              </a:rPr>
              <a:t> </a:t>
            </a:r>
            <a:r>
              <a:rPr lang="x-none" sz="2000" b="1" dirty="0">
                <a:latin typeface="Times New Roman" pitchFamily="18" charset="0"/>
                <a:cs typeface="Times New Roman" pitchFamily="18" charset="0"/>
              </a:rPr>
              <a:t>1,245,74</a:t>
            </a:r>
            <a:r>
              <a:rPr lang="nl-BE" sz="2000" b="1" dirty="0">
                <a:latin typeface="Times New Roman" pitchFamily="18" charset="0"/>
                <a:cs typeface="Times New Roman" pitchFamily="18" charset="0"/>
              </a:rPr>
              <a:t>6</a:t>
            </a:r>
            <a:r>
              <a:rPr lang="x-none" sz="2000" b="1" dirty="0">
                <a:latin typeface="Times New Roman" pitchFamily="18" charset="0"/>
                <a:cs typeface="Times New Roman" pitchFamily="18" charset="0"/>
              </a:rPr>
              <a:t>.00</a:t>
            </a:r>
            <a:r>
              <a:rPr lang="nl-BE"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and shall take the form of:</a:t>
            </a:r>
          </a:p>
          <a:p>
            <a:pPr fontAlgn="auto">
              <a:spcBef>
                <a:spcPts val="0"/>
              </a:spcBef>
              <a:spcAft>
                <a:spcPts val="0"/>
              </a:spcAft>
              <a:defRPr/>
            </a:pPr>
            <a:endParaRPr lang="nl-BE" sz="2000" dirty="0">
              <a:latin typeface="Times New Roman" pitchFamily="18" charset="0"/>
              <a:cs typeface="Times New Roman" pitchFamily="18" charset="0"/>
            </a:endParaRPr>
          </a:p>
          <a:p>
            <a:pPr fontAlgn="auto">
              <a:spcBef>
                <a:spcPts val="0"/>
              </a:spcBef>
              <a:spcAft>
                <a:spcPts val="0"/>
              </a:spcAft>
              <a:defRPr/>
            </a:pPr>
            <a:r>
              <a:rPr lang="nl-BE" sz="2000" dirty="0">
                <a:latin typeface="Times New Roman" pitchFamily="18" charset="0"/>
                <a:cs typeface="Times New Roman" pitchFamily="18" charset="0"/>
              </a:rPr>
              <a:t>Staff costs: 		</a:t>
            </a:r>
            <a:r>
              <a:rPr lang="x-none" sz="2000" dirty="0">
                <a:latin typeface="Times New Roman" pitchFamily="18" charset="0"/>
                <a:cs typeface="Times New Roman" pitchFamily="18" charset="0"/>
              </a:rPr>
              <a:t> </a:t>
            </a:r>
            <a:r>
              <a:rPr lang="nl-BE" sz="2000" b="1" dirty="0">
                <a:latin typeface="Times New Roman" pitchFamily="18" charset="0"/>
                <a:cs typeface="Times New Roman" pitchFamily="18" charset="0"/>
              </a:rPr>
              <a:t>3</a:t>
            </a:r>
            <a:r>
              <a:rPr lang="x-none" sz="2000" b="1" dirty="0">
                <a:latin typeface="Times New Roman" pitchFamily="18" charset="0"/>
                <a:cs typeface="Times New Roman" pitchFamily="18" charset="0"/>
              </a:rPr>
              <a:t>50,70</a:t>
            </a:r>
            <a:r>
              <a:rPr lang="nl-BE" sz="2000" b="1" dirty="0">
                <a:latin typeface="Times New Roman" pitchFamily="18" charset="0"/>
                <a:cs typeface="Times New Roman" pitchFamily="18" charset="0"/>
              </a:rPr>
              <a:t>0 EUR</a:t>
            </a:r>
          </a:p>
          <a:p>
            <a:pPr fontAlgn="auto">
              <a:spcBef>
                <a:spcPts val="0"/>
              </a:spcBef>
              <a:spcAft>
                <a:spcPts val="0"/>
              </a:spcAft>
              <a:defRPr/>
            </a:pPr>
            <a:r>
              <a:rPr lang="nl-BE" sz="2000" dirty="0">
                <a:latin typeface="Times New Roman" pitchFamily="18" charset="0"/>
                <a:cs typeface="Times New Roman" pitchFamily="18" charset="0"/>
              </a:rPr>
              <a:t>Travel costs: 	               </a:t>
            </a:r>
            <a:r>
              <a:rPr lang="x-none" sz="2000" dirty="0">
                <a:latin typeface="Times New Roman" pitchFamily="18" charset="0"/>
                <a:cs typeface="Times New Roman" pitchFamily="18" charset="0"/>
              </a:rPr>
              <a:t>  </a:t>
            </a:r>
            <a:r>
              <a:rPr lang="x-none" sz="2000" b="1" dirty="0">
                <a:latin typeface="Times New Roman" pitchFamily="18" charset="0"/>
                <a:cs typeface="Times New Roman" pitchFamily="18" charset="0"/>
              </a:rPr>
              <a:t>80,51</a:t>
            </a:r>
            <a:r>
              <a:rPr lang="nl-BE" sz="2000" b="1" dirty="0">
                <a:latin typeface="Times New Roman" pitchFamily="18" charset="0"/>
                <a:cs typeface="Times New Roman" pitchFamily="18" charset="0"/>
              </a:rPr>
              <a:t>0 EUR</a:t>
            </a:r>
          </a:p>
          <a:p>
            <a:pPr fontAlgn="auto">
              <a:spcBef>
                <a:spcPts val="0"/>
              </a:spcBef>
              <a:spcAft>
                <a:spcPts val="0"/>
              </a:spcAft>
              <a:defRPr/>
            </a:pPr>
            <a:r>
              <a:rPr lang="nl-BE" sz="2000" dirty="0">
                <a:latin typeface="Times New Roman" pitchFamily="18" charset="0"/>
                <a:cs typeface="Times New Roman" pitchFamily="18" charset="0"/>
              </a:rPr>
              <a:t>Costs of stay                       </a:t>
            </a:r>
            <a:r>
              <a:rPr lang="nl-BE" sz="2000" b="1" dirty="0">
                <a:latin typeface="Times New Roman" pitchFamily="18" charset="0"/>
                <a:cs typeface="Times New Roman" pitchFamily="18" charset="0"/>
              </a:rPr>
              <a:t>1</a:t>
            </a:r>
            <a:r>
              <a:rPr lang="x-none" sz="2000" b="1" dirty="0">
                <a:latin typeface="Times New Roman" pitchFamily="18" charset="0"/>
                <a:cs typeface="Times New Roman" pitchFamily="18" charset="0"/>
              </a:rPr>
              <a:t>81,275</a:t>
            </a:r>
            <a:r>
              <a:rPr lang="nl-BE" sz="2000" b="1" dirty="0">
                <a:latin typeface="Times New Roman" pitchFamily="18" charset="0"/>
                <a:cs typeface="Times New Roman" pitchFamily="18" charset="0"/>
              </a:rPr>
              <a:t> EUR</a:t>
            </a:r>
          </a:p>
          <a:p>
            <a:pPr fontAlgn="auto">
              <a:spcBef>
                <a:spcPts val="0"/>
              </a:spcBef>
              <a:spcAft>
                <a:spcPts val="0"/>
              </a:spcAft>
              <a:defRPr/>
            </a:pPr>
            <a:r>
              <a:rPr lang="nl-BE" sz="2000" dirty="0">
                <a:latin typeface="Times New Roman" pitchFamily="18" charset="0"/>
                <a:cs typeface="Times New Roman" pitchFamily="18" charset="0"/>
              </a:rPr>
              <a:t>Equipment costs:		</a:t>
            </a:r>
            <a:r>
              <a:rPr lang="x-none" sz="2000" b="1" dirty="0">
                <a:latin typeface="Times New Roman" pitchFamily="18" charset="0"/>
                <a:cs typeface="Times New Roman" pitchFamily="18" charset="0"/>
              </a:rPr>
              <a:t>264,</a:t>
            </a:r>
            <a:r>
              <a:rPr lang="nl-BE" sz="2000" b="1" dirty="0">
                <a:latin typeface="Times New Roman" pitchFamily="18" charset="0"/>
                <a:cs typeface="Times New Roman" pitchFamily="18" charset="0"/>
              </a:rPr>
              <a:t>8</a:t>
            </a:r>
            <a:r>
              <a:rPr lang="x-none" sz="2000" b="1" dirty="0">
                <a:latin typeface="Times New Roman" pitchFamily="18" charset="0"/>
                <a:cs typeface="Times New Roman" pitchFamily="18" charset="0"/>
              </a:rPr>
              <a:t>0</a:t>
            </a:r>
            <a:r>
              <a:rPr lang="nl-BE" sz="2000" b="1" dirty="0">
                <a:latin typeface="Times New Roman" pitchFamily="18" charset="0"/>
                <a:cs typeface="Times New Roman" pitchFamily="18" charset="0"/>
              </a:rPr>
              <a:t>0 EUR</a:t>
            </a:r>
          </a:p>
          <a:p>
            <a:pPr fontAlgn="auto">
              <a:spcBef>
                <a:spcPts val="0"/>
              </a:spcBef>
              <a:spcAft>
                <a:spcPts val="0"/>
              </a:spcAft>
              <a:defRPr/>
            </a:pPr>
            <a:r>
              <a:rPr lang="nl-BE" sz="2000" dirty="0">
                <a:latin typeface="Times New Roman" pitchFamily="18" charset="0"/>
                <a:cs typeface="Times New Roman" pitchFamily="18" charset="0"/>
              </a:rPr>
              <a:t>Subcontracting: 		  </a:t>
            </a:r>
            <a:r>
              <a:rPr lang="x-none" sz="2000" b="1" dirty="0">
                <a:latin typeface="Times New Roman" pitchFamily="18" charset="0"/>
                <a:cs typeface="Times New Roman" pitchFamily="18" charset="0"/>
              </a:rPr>
              <a:t>48,</a:t>
            </a:r>
            <a:r>
              <a:rPr lang="nl-BE" sz="2000" b="1" dirty="0">
                <a:latin typeface="Times New Roman" pitchFamily="18" charset="0"/>
                <a:cs typeface="Times New Roman" pitchFamily="18" charset="0"/>
              </a:rPr>
              <a:t>000 EUR</a:t>
            </a:r>
            <a:endParaRPr lang="x-none" sz="2000" b="1" dirty="0">
              <a:latin typeface="Times New Roman" pitchFamily="18" charset="0"/>
              <a:cs typeface="Times New Roman" pitchFamily="18" charset="0"/>
            </a:endParaRPr>
          </a:p>
          <a:p>
            <a:pPr fontAlgn="auto">
              <a:spcBef>
                <a:spcPts val="0"/>
              </a:spcBef>
              <a:spcAft>
                <a:spcPts val="0"/>
              </a:spcAft>
              <a:defRPr/>
            </a:pPr>
            <a:r>
              <a:rPr lang="x-none" sz="2000" dirty="0">
                <a:latin typeface="Times New Roman" pitchFamily="18" charset="0"/>
                <a:cs typeface="Times New Roman" pitchFamily="18" charset="0"/>
              </a:rPr>
              <a:t>Special Mobility Strand:    </a:t>
            </a:r>
            <a:r>
              <a:rPr lang="x-none" sz="2000" b="1" dirty="0">
                <a:latin typeface="Times New Roman" pitchFamily="18" charset="0"/>
                <a:cs typeface="Times New Roman" pitchFamily="18" charset="0"/>
              </a:rPr>
              <a:t>320,461 EUR</a:t>
            </a:r>
            <a:endParaRPr lang="nl-BE" sz="2000" b="1" dirty="0">
              <a:latin typeface="Times New Roman" pitchFamily="18" charset="0"/>
              <a:cs typeface="Times New Roman" pitchFamily="18" charset="0"/>
            </a:endParaRPr>
          </a:p>
          <a:p>
            <a:pPr fontAlgn="auto">
              <a:spcBef>
                <a:spcPts val="0"/>
              </a:spcBef>
              <a:spcAft>
                <a:spcPts val="0"/>
              </a:spcAft>
              <a:defRPr/>
            </a:pPr>
            <a:endParaRPr lang="nl-BE" sz="2000" u="sng" dirty="0">
              <a:latin typeface="Times New Roman" pitchFamily="18" charset="0"/>
              <a:cs typeface="Times New Roman" pitchFamily="18" charset="0"/>
            </a:endParaRPr>
          </a:p>
          <a:p>
            <a:pPr fontAlgn="auto">
              <a:spcBef>
                <a:spcPts val="0"/>
              </a:spcBef>
              <a:spcAft>
                <a:spcPts val="0"/>
              </a:spcAft>
              <a:defRPr/>
            </a:pPr>
            <a:r>
              <a:rPr lang="nl-BE" sz="2000" dirty="0">
                <a:latin typeface="Times New Roman" pitchFamily="18" charset="0"/>
                <a:cs typeface="Times New Roman" pitchFamily="18" charset="0"/>
              </a:rPr>
              <a:t>Total project expenditures:	 </a:t>
            </a:r>
            <a:r>
              <a:rPr lang="x-none" sz="2000" b="1" dirty="0">
                <a:latin typeface="Times New Roman" pitchFamily="18" charset="0"/>
                <a:cs typeface="Times New Roman" pitchFamily="18" charset="0"/>
              </a:rPr>
              <a:t>1,245,74</a:t>
            </a:r>
            <a:r>
              <a:rPr lang="nl-BE" sz="2000" b="1" dirty="0">
                <a:latin typeface="Times New Roman" pitchFamily="18" charset="0"/>
                <a:cs typeface="Times New Roman" pitchFamily="18" charset="0"/>
              </a:rPr>
              <a:t>6 EUR</a:t>
            </a:r>
          </a:p>
          <a:p>
            <a:pPr fontAlgn="auto">
              <a:spcBef>
                <a:spcPts val="0"/>
              </a:spcBef>
              <a:spcAft>
                <a:spcPts val="0"/>
              </a:spcAft>
              <a:defRPr/>
            </a:pPr>
            <a:endParaRPr lang="nl-BE" sz="2000" dirty="0">
              <a:latin typeface="Times New Roman" pitchFamily="18" charset="0"/>
              <a:cs typeface="Times New Roman" pitchFamily="18" charset="0"/>
            </a:endParaRPr>
          </a:p>
          <a:p>
            <a:pPr fontAlgn="auto">
              <a:spcBef>
                <a:spcPts val="0"/>
              </a:spcBef>
              <a:spcAft>
                <a:spcPts val="0"/>
              </a:spcAft>
              <a:defRPr/>
            </a:pPr>
            <a:endParaRPr lang="nl-BE" sz="2000" dirty="0">
              <a:latin typeface="Times New Roman" pitchFamily="18" charset="0"/>
              <a:cs typeface="Times New Roman" pitchFamily="18" charset="0"/>
            </a:endParaRPr>
          </a:p>
          <a:p>
            <a:pPr fontAlgn="auto">
              <a:spcBef>
                <a:spcPts val="0"/>
              </a:spcBef>
              <a:spcAft>
                <a:spcPts val="0"/>
              </a:spcAft>
              <a:defRPr/>
            </a:pPr>
            <a:endParaRPr lang="nl-BE"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5182875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5</a:t>
            </a:fld>
            <a:endParaRPr lang="en-US"/>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8" name="Text Box 10"/>
          <p:cNvSpPr txBox="1">
            <a:spLocks noChangeArrowheads="1"/>
          </p:cNvSpPr>
          <p:nvPr/>
        </p:nvSpPr>
        <p:spPr bwMode="auto">
          <a:xfrm>
            <a:off x="500063" y="1285875"/>
            <a:ext cx="8339137" cy="6013954"/>
          </a:xfrm>
          <a:prstGeom prst="rect">
            <a:avLst/>
          </a:prstGeom>
          <a:noFill/>
          <a:ln w="9525">
            <a:noFill/>
            <a:miter lim="800000"/>
            <a:headEnd/>
            <a:tailEnd/>
          </a:ln>
        </p:spPr>
        <p:txBody>
          <a:bodyPr>
            <a:spAutoFit/>
          </a:bodyPr>
          <a:lstStyle/>
          <a:p>
            <a:pPr fontAlgn="auto">
              <a:spcBef>
                <a:spcPts val="0"/>
              </a:spcBef>
              <a:spcAft>
                <a:spcPts val="0"/>
              </a:spcAft>
              <a:defRPr/>
            </a:pPr>
            <a:r>
              <a:rPr lang="x-none" sz="2800" b="1">
                <a:latin typeface="Times New Roman" pitchFamily="18" charset="0"/>
                <a:cs typeface="Times New Roman" pitchFamily="18" charset="0"/>
              </a:rPr>
              <a:t>Installments from EACEA</a:t>
            </a:r>
            <a:r>
              <a:rPr lang="en-US" sz="2800" b="1" dirty="0">
                <a:latin typeface="Times New Roman" pitchFamily="18" charset="0"/>
                <a:cs typeface="Times New Roman" pitchFamily="18" charset="0"/>
              </a:rPr>
              <a:t> to the Project coordinator</a:t>
            </a:r>
            <a:endParaRPr lang="nl-BE" sz="2800" b="1" dirty="0">
              <a:solidFill>
                <a:srgbClr val="FF3300"/>
              </a:solidFill>
              <a:latin typeface="Times New Roman" pitchFamily="18" charset="0"/>
              <a:cs typeface="Times New Roman" pitchFamily="18" charset="0"/>
            </a:endParaRPr>
          </a:p>
          <a:p>
            <a:pPr fontAlgn="auto">
              <a:spcBef>
                <a:spcPts val="0"/>
              </a:spcBef>
              <a:spcAft>
                <a:spcPts val="0"/>
              </a:spcAft>
              <a:defRPr/>
            </a:pPr>
            <a:endParaRPr lang="nl-BE" sz="2800" b="1" dirty="0">
              <a:latin typeface="Times New Roman" pitchFamily="18" charset="0"/>
              <a:cs typeface="Times New Roman" pitchFamily="18" charset="0"/>
            </a:endParaRPr>
          </a:p>
          <a:p>
            <a:pPr marL="342900" indent="-342900" eaLnBrk="0" fontAlgn="auto" hangingPunct="0">
              <a:spcBef>
                <a:spcPct val="20000"/>
              </a:spcBef>
              <a:spcAft>
                <a:spcPts val="0"/>
              </a:spcAft>
              <a:buFontTx/>
              <a:buChar char="•"/>
              <a:defRPr/>
            </a:pPr>
            <a:r>
              <a:rPr lang="x-none" sz="2400" kern="0">
                <a:latin typeface="Times New Roman" pitchFamily="18" charset="0"/>
                <a:cs typeface="Times New Roman" pitchFamily="18" charset="0"/>
              </a:rPr>
              <a:t>pre</a:t>
            </a:r>
            <a:r>
              <a:rPr lang="en-US" sz="2400" kern="0" dirty="0">
                <a:latin typeface="Times New Roman" pitchFamily="18" charset="0"/>
                <a:cs typeface="Times New Roman" pitchFamily="18" charset="0"/>
              </a:rPr>
              <a:t>-</a:t>
            </a:r>
            <a:r>
              <a:rPr lang="x-none" sz="2400" kern="0">
                <a:latin typeface="Times New Roman" pitchFamily="18" charset="0"/>
                <a:cs typeface="Times New Roman" pitchFamily="18" charset="0"/>
              </a:rPr>
              <a:t>financing payment of </a:t>
            </a:r>
            <a:r>
              <a:rPr lang="x-none" sz="2400" b="1" kern="0">
                <a:latin typeface="Times New Roman" pitchFamily="18" charset="0"/>
                <a:cs typeface="Times New Roman" pitchFamily="18" charset="0"/>
              </a:rPr>
              <a:t>50% </a:t>
            </a:r>
            <a:r>
              <a:rPr lang="x-none" sz="2400" kern="0">
                <a:latin typeface="Times New Roman" pitchFamily="18" charset="0"/>
                <a:cs typeface="Times New Roman" pitchFamily="18" charset="0"/>
              </a:rPr>
              <a:t>of the maximum amount </a:t>
            </a:r>
            <a:r>
              <a:rPr lang="en-US" sz="2400" kern="0" dirty="0">
                <a:latin typeface="Times New Roman" pitchFamily="18" charset="0"/>
                <a:cs typeface="Times New Roman" pitchFamily="18" charset="0"/>
              </a:rPr>
              <a:t>u</a:t>
            </a:r>
            <a:r>
              <a:rPr lang="x-none" sz="2400" kern="0">
                <a:latin typeface="Times New Roman" pitchFamily="18" charset="0"/>
                <a:cs typeface="Times New Roman" pitchFamily="18" charset="0"/>
              </a:rPr>
              <a:t>pon entry into force of the Agreement</a:t>
            </a:r>
          </a:p>
          <a:p>
            <a:pPr marL="342900" indent="-342900" eaLnBrk="0" fontAlgn="auto" hangingPunct="0">
              <a:spcBef>
                <a:spcPct val="20000"/>
              </a:spcBef>
              <a:spcAft>
                <a:spcPts val="0"/>
              </a:spcAft>
              <a:buFontTx/>
              <a:buChar char="•"/>
              <a:defRPr/>
            </a:pPr>
            <a:r>
              <a:rPr lang="x-none" sz="2400" kern="0">
                <a:latin typeface="Times New Roman" pitchFamily="18" charset="0"/>
                <a:cs typeface="Times New Roman" pitchFamily="18" charset="0"/>
              </a:rPr>
              <a:t>second payment of </a:t>
            </a:r>
            <a:r>
              <a:rPr lang="x-none" sz="2400" b="1" kern="0">
                <a:latin typeface="Times New Roman" pitchFamily="18" charset="0"/>
                <a:cs typeface="Times New Roman" pitchFamily="18" charset="0"/>
              </a:rPr>
              <a:t>40%</a:t>
            </a:r>
            <a:r>
              <a:rPr lang="x-none" sz="2400" kern="0">
                <a:latin typeface="Times New Roman" pitchFamily="18" charset="0"/>
                <a:cs typeface="Times New Roman" pitchFamily="18" charset="0"/>
              </a:rPr>
              <a:t> of the maximum amount if:</a:t>
            </a:r>
          </a:p>
          <a:p>
            <a:pPr marL="742950" lvl="1" indent="-285750" eaLnBrk="0" fontAlgn="auto" hangingPunct="0">
              <a:spcBef>
                <a:spcPct val="20000"/>
              </a:spcBef>
              <a:spcAft>
                <a:spcPts val="0"/>
              </a:spcAft>
              <a:buFontTx/>
              <a:buChar char="–"/>
              <a:defRPr/>
            </a:pPr>
            <a:r>
              <a:rPr lang="x-none" sz="2400" kern="0">
                <a:latin typeface="Times New Roman" pitchFamily="18" charset="0"/>
                <a:cs typeface="Times New Roman" pitchFamily="18" charset="0"/>
              </a:rPr>
              <a:t>at least 70% of the </a:t>
            </a:r>
            <a:r>
              <a:rPr lang="en-US" sz="2400" kern="0" dirty="0">
                <a:latin typeface="Times New Roman" pitchFamily="18" charset="0"/>
                <a:cs typeface="Times New Roman" pitchFamily="18" charset="0"/>
              </a:rPr>
              <a:t>previous</a:t>
            </a:r>
            <a:r>
              <a:rPr lang="x-none" sz="2400" kern="0">
                <a:latin typeface="Times New Roman" pitchFamily="18" charset="0"/>
                <a:cs typeface="Times New Roman" pitchFamily="18" charset="0"/>
              </a:rPr>
              <a:t> pre-financing installment is spent</a:t>
            </a:r>
          </a:p>
          <a:p>
            <a:pPr marL="742950" lvl="1" indent="-285750" eaLnBrk="0" fontAlgn="auto" hangingPunct="0">
              <a:spcBef>
                <a:spcPct val="20000"/>
              </a:spcBef>
              <a:spcAft>
                <a:spcPts val="0"/>
              </a:spcAft>
              <a:buFontTx/>
              <a:buChar char="–"/>
              <a:defRPr/>
            </a:pPr>
            <a:r>
              <a:rPr lang="x-none" sz="2400" kern="0">
                <a:latin typeface="Times New Roman" pitchFamily="18" charset="0"/>
                <a:cs typeface="Times New Roman" pitchFamily="18" charset="0"/>
              </a:rPr>
              <a:t>the statement of costs incurred and the request for payment is sent to EACEA</a:t>
            </a:r>
          </a:p>
          <a:p>
            <a:pPr marL="742950" lvl="1" indent="-285750" eaLnBrk="0" fontAlgn="auto" hangingPunct="0">
              <a:spcBef>
                <a:spcPct val="20000"/>
              </a:spcBef>
              <a:spcAft>
                <a:spcPts val="0"/>
              </a:spcAft>
              <a:buFontTx/>
              <a:buChar char="–"/>
              <a:defRPr/>
            </a:pPr>
            <a:r>
              <a:rPr lang="x-none" sz="2400" kern="0">
                <a:latin typeface="Times New Roman" pitchFamily="18" charset="0"/>
                <a:cs typeface="Times New Roman" pitchFamily="18" charset="0"/>
              </a:rPr>
              <a:t>the progress report on the implementation of the Action (Intermediate report) is sent to EACEA</a:t>
            </a:r>
          </a:p>
          <a:p>
            <a:pPr marL="342900" indent="-342900" eaLnBrk="0" fontAlgn="auto" hangingPunct="0">
              <a:spcBef>
                <a:spcPct val="20000"/>
              </a:spcBef>
              <a:spcAft>
                <a:spcPts val="0"/>
              </a:spcAft>
              <a:buFontTx/>
              <a:buChar char="•"/>
              <a:defRPr/>
            </a:pPr>
            <a:r>
              <a:rPr lang="x-none" sz="2400" kern="0">
                <a:latin typeface="Times New Roman" pitchFamily="18" charset="0"/>
                <a:cs typeface="Times New Roman" pitchFamily="18" charset="0"/>
              </a:rPr>
              <a:t>balance of </a:t>
            </a:r>
            <a:r>
              <a:rPr lang="x-none" sz="2400" b="1" kern="0">
                <a:latin typeface="Times New Roman" pitchFamily="18" charset="0"/>
                <a:cs typeface="Times New Roman" pitchFamily="18" charset="0"/>
              </a:rPr>
              <a:t>10%</a:t>
            </a:r>
            <a:r>
              <a:rPr lang="x-none" sz="2400" kern="0">
                <a:latin typeface="Times New Roman" pitchFamily="18" charset="0"/>
                <a:cs typeface="Times New Roman" pitchFamily="18" charset="0"/>
              </a:rPr>
              <a:t> upon the approval of the Final Report </a:t>
            </a:r>
            <a:endParaRPr lang="en-US" sz="2400" kern="0" dirty="0">
              <a:latin typeface="Times New Roman" pitchFamily="18" charset="0"/>
              <a:cs typeface="Times New Roman" pitchFamily="18" charset="0"/>
            </a:endParaRPr>
          </a:p>
          <a:p>
            <a:pPr fontAlgn="auto">
              <a:spcBef>
                <a:spcPts val="0"/>
              </a:spcBef>
              <a:spcAft>
                <a:spcPts val="0"/>
              </a:spcAft>
              <a:defRPr/>
            </a:pPr>
            <a:endParaRPr lang="nl-BE" sz="2000" dirty="0">
              <a:latin typeface="Times New Roman" pitchFamily="18" charset="0"/>
              <a:cs typeface="Times New Roman" pitchFamily="18" charset="0"/>
            </a:endParaRPr>
          </a:p>
          <a:p>
            <a:pPr fontAlgn="auto">
              <a:spcBef>
                <a:spcPts val="0"/>
              </a:spcBef>
              <a:spcAft>
                <a:spcPts val="0"/>
              </a:spcAft>
              <a:defRPr/>
            </a:pPr>
            <a:endParaRPr lang="nl-BE" sz="2000" dirty="0">
              <a:latin typeface="Times New Roman" pitchFamily="18" charset="0"/>
              <a:cs typeface="Times New Roman" pitchFamily="18" charset="0"/>
            </a:endParaRPr>
          </a:p>
          <a:p>
            <a:pPr fontAlgn="auto">
              <a:spcBef>
                <a:spcPts val="0"/>
              </a:spcBef>
              <a:spcAft>
                <a:spcPts val="0"/>
              </a:spcAft>
              <a:defRPr/>
            </a:pPr>
            <a:endParaRPr lang="nl-BE"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5182875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6</a:t>
            </a:fld>
            <a:endParaRPr lang="en-US"/>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8" name="Rectangle 3"/>
          <p:cNvSpPr>
            <a:spLocks noChangeArrowheads="1"/>
          </p:cNvSpPr>
          <p:nvPr/>
        </p:nvSpPr>
        <p:spPr bwMode="auto">
          <a:xfrm>
            <a:off x="3357563" y="928688"/>
            <a:ext cx="2387192" cy="523220"/>
          </a:xfrm>
          <a:prstGeom prst="rect">
            <a:avLst/>
          </a:prstGeom>
          <a:noFill/>
          <a:ln w="9525">
            <a:noFill/>
            <a:miter lim="800000"/>
            <a:headEnd/>
            <a:tailEnd/>
          </a:ln>
        </p:spPr>
        <p:txBody>
          <a:bodyPr wrap="none">
            <a:spAutoFit/>
          </a:bodyPr>
          <a:lstStyle/>
          <a:p>
            <a:r>
              <a:rPr lang="en-US" sz="2800" b="1" dirty="0">
                <a:latin typeface="Times New Roman" pitchFamily="18" charset="0"/>
                <a:cs typeface="Times New Roman" pitchFamily="18" charset="0"/>
              </a:rPr>
              <a:t>Exchange rate</a:t>
            </a:r>
            <a:endParaRPr lang="en-US" sz="2800" dirty="0">
              <a:latin typeface="Times New Roman" pitchFamily="18" charset="0"/>
              <a:cs typeface="Times New Roman" pitchFamily="18" charset="0"/>
            </a:endParaRPr>
          </a:p>
        </p:txBody>
      </p:sp>
      <p:sp>
        <p:nvSpPr>
          <p:cNvPr id="13" name="Content Placeholder 2"/>
          <p:cNvSpPr txBox="1">
            <a:spLocks/>
          </p:cNvSpPr>
          <p:nvPr/>
        </p:nvSpPr>
        <p:spPr>
          <a:xfrm>
            <a:off x="285750" y="1357313"/>
            <a:ext cx="8229600" cy="4525962"/>
          </a:xfrm>
          <a:prstGeom prst="rect">
            <a:avLst/>
          </a:prstGeom>
        </p:spPr>
        <p:txBody>
          <a:bodyPr/>
          <a:lstStyle/>
          <a:p>
            <a:pPr eaLnBrk="0" fontAlgn="auto" hangingPunct="0">
              <a:spcBef>
                <a:spcPts val="400"/>
              </a:spcBef>
              <a:spcAft>
                <a:spcPts val="0"/>
              </a:spcAft>
              <a:buClr>
                <a:schemeClr val="accent1"/>
              </a:buClr>
              <a:buSzPct val="68000"/>
              <a:buFont typeface="Wingdings 3" pitchFamily="18" charset="2"/>
              <a:buNone/>
              <a:defRPr/>
            </a:pPr>
            <a:r>
              <a:rPr lang="x-none" sz="2400" b="1">
                <a:latin typeface="Times New Roman" pitchFamily="18" charset="0"/>
                <a:cs typeface="Times New Roman" pitchFamily="18" charset="0"/>
              </a:rPr>
              <a:t>Infor</a:t>
            </a:r>
            <a:r>
              <a:rPr lang="en-US" sz="2400" b="1" dirty="0">
                <a:latin typeface="Times New Roman" pitchFamily="18" charset="0"/>
                <a:cs typeface="Times New Roman" pitchFamily="18" charset="0"/>
              </a:rPr>
              <a:t> </a:t>
            </a:r>
            <a:r>
              <a:rPr lang="x-none" sz="2400" b="1">
                <a:latin typeface="Times New Roman" pitchFamily="18" charset="0"/>
                <a:cs typeface="Times New Roman" pitchFamily="18" charset="0"/>
              </a:rPr>
              <a:t>Euro</a:t>
            </a:r>
          </a:p>
          <a:p>
            <a:pPr marL="365125" indent="-255588" eaLnBrk="0" fontAlgn="auto" hangingPunct="0">
              <a:spcBef>
                <a:spcPts val="400"/>
              </a:spcBef>
              <a:spcAft>
                <a:spcPts val="0"/>
              </a:spcAft>
              <a:buClr>
                <a:schemeClr val="accent1"/>
              </a:buClr>
              <a:buSzPct val="68000"/>
              <a:buFont typeface="Wingdings 3" pitchFamily="18" charset="2"/>
              <a:buChar char=""/>
              <a:defRPr/>
            </a:pPr>
            <a:r>
              <a:rPr lang="en-US" sz="2400" b="1" dirty="0">
                <a:solidFill>
                  <a:srgbClr val="FF0000"/>
                </a:solidFill>
                <a:latin typeface="Times New Roman" pitchFamily="18" charset="0"/>
                <a:cs typeface="Times New Roman" pitchFamily="18" charset="0"/>
                <a:hlinkClick r:id="rId4"/>
              </a:rPr>
              <a:t>http://ec.europa.eu/budget/contracts_grants/info_contracts/inforeuro/inforeuro_en.cfm</a:t>
            </a:r>
            <a:endParaRPr lang="x-none" sz="2400" b="1">
              <a:solidFill>
                <a:srgbClr val="FF0000"/>
              </a:solidFill>
              <a:latin typeface="Times New Roman" pitchFamily="18" charset="0"/>
              <a:cs typeface="Times New Roman" pitchFamily="18" charset="0"/>
            </a:endParaRPr>
          </a:p>
          <a:p>
            <a:pPr marL="365125" indent="-255588" eaLnBrk="0" fontAlgn="auto" hangingPunct="0">
              <a:spcBef>
                <a:spcPts val="400"/>
              </a:spcBef>
              <a:spcAft>
                <a:spcPts val="0"/>
              </a:spcAft>
              <a:buClr>
                <a:schemeClr val="accent1"/>
              </a:buClr>
              <a:buSzPct val="68000"/>
              <a:buFont typeface="Wingdings 3" pitchFamily="18" charset="2"/>
              <a:buChar char=""/>
              <a:defRPr/>
            </a:pPr>
            <a:endParaRPr lang="x-none" sz="2400">
              <a:latin typeface="Times New Roman" pitchFamily="18" charset="0"/>
              <a:cs typeface="Times New Roman" pitchFamily="18" charset="0"/>
            </a:endParaRPr>
          </a:p>
          <a:p>
            <a:pPr eaLnBrk="0" fontAlgn="auto" hangingPunct="0">
              <a:spcBef>
                <a:spcPts val="400"/>
              </a:spcBef>
              <a:spcAft>
                <a:spcPts val="0"/>
              </a:spcAft>
              <a:buClr>
                <a:schemeClr val="accent1"/>
              </a:buClr>
              <a:buSzPct val="68000"/>
              <a:buFont typeface="Wingdings 3" pitchFamily="18" charset="2"/>
              <a:buNone/>
              <a:defRPr/>
            </a:pPr>
            <a:r>
              <a:rPr lang="en-US" sz="2400" dirty="0">
                <a:latin typeface="Times New Roman" pitchFamily="18" charset="0"/>
                <a:cs typeface="Times New Roman" pitchFamily="18" charset="0"/>
              </a:rPr>
              <a:t>Exchange rate which we will used </a:t>
            </a:r>
            <a:r>
              <a:rPr lang="x-none" sz="2400">
                <a:latin typeface="Times New Roman" pitchFamily="18" charset="0"/>
                <a:cs typeface="Times New Roman" pitchFamily="18" charset="0"/>
              </a:rPr>
              <a:t>:</a:t>
            </a:r>
          </a:p>
          <a:p>
            <a:pPr marL="365125" indent="-255588" eaLnBrk="0" fontAlgn="auto" hangingPunct="0">
              <a:spcBef>
                <a:spcPts val="400"/>
              </a:spcBef>
              <a:spcAft>
                <a:spcPts val="0"/>
              </a:spcAft>
              <a:buClr>
                <a:schemeClr val="accent1"/>
              </a:buClr>
              <a:buSzPct val="68000"/>
              <a:buFont typeface="Wingdings 3" pitchFamily="18" charset="2"/>
              <a:buChar char=""/>
              <a:defRPr/>
            </a:pPr>
            <a:r>
              <a:rPr lang="x-none" sz="2400">
                <a:latin typeface="Times New Roman" pitchFamily="18" charset="0"/>
                <a:cs typeface="Times New Roman" pitchFamily="18" charset="0"/>
              </a:rPr>
              <a:t>On the </a:t>
            </a:r>
            <a:r>
              <a:rPr lang="x-none" sz="2400" b="1">
                <a:latin typeface="Times New Roman" pitchFamily="18" charset="0"/>
                <a:cs typeface="Times New Roman" pitchFamily="18" charset="0"/>
              </a:rPr>
              <a:t>month of the first pre-financing </a:t>
            </a:r>
            <a:r>
              <a:rPr lang="x-none" sz="2400">
                <a:latin typeface="Times New Roman" pitchFamily="18" charset="0"/>
                <a:cs typeface="Times New Roman" pitchFamily="18" charset="0"/>
              </a:rPr>
              <a:t>for all costs incurred until the second pre-financing is received</a:t>
            </a:r>
          </a:p>
          <a:p>
            <a:pPr marL="365125" indent="-255588" eaLnBrk="0" fontAlgn="auto" hangingPunct="0">
              <a:spcBef>
                <a:spcPts val="400"/>
              </a:spcBef>
              <a:spcAft>
                <a:spcPts val="0"/>
              </a:spcAft>
              <a:buClr>
                <a:schemeClr val="accent1"/>
              </a:buClr>
              <a:buSzPct val="68000"/>
              <a:buFont typeface="Wingdings 3" pitchFamily="18" charset="2"/>
              <a:buChar char=""/>
              <a:defRPr/>
            </a:pPr>
            <a:r>
              <a:rPr lang="x-none" sz="2400">
                <a:latin typeface="Times New Roman" pitchFamily="18" charset="0"/>
                <a:cs typeface="Times New Roman" pitchFamily="18" charset="0"/>
              </a:rPr>
              <a:t>On the </a:t>
            </a:r>
            <a:r>
              <a:rPr lang="x-none" sz="2400" b="1">
                <a:latin typeface="Times New Roman" pitchFamily="18" charset="0"/>
                <a:cs typeface="Times New Roman" pitchFamily="18" charset="0"/>
              </a:rPr>
              <a:t>month of the second pre-financing </a:t>
            </a:r>
            <a:r>
              <a:rPr lang="x-none" sz="2400">
                <a:latin typeface="Times New Roman" pitchFamily="18" charset="0"/>
                <a:cs typeface="Times New Roman" pitchFamily="18" charset="0"/>
              </a:rPr>
              <a:t>for all costs incurred until the end of the project</a:t>
            </a:r>
          </a:p>
        </p:txBody>
      </p:sp>
    </p:spTree>
    <p:extLst>
      <p:ext uri="{BB962C8B-B14F-4D97-AF65-F5344CB8AC3E}">
        <p14:creationId xmlns:p14="http://schemas.microsoft.com/office/powerpoint/2010/main" xmlns="" val="5182875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7</a:t>
            </a:fld>
            <a:endParaRPr lang="en-US"/>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8" name="Text Box 9"/>
          <p:cNvSpPr txBox="1">
            <a:spLocks noChangeArrowheads="1"/>
          </p:cNvSpPr>
          <p:nvPr/>
        </p:nvSpPr>
        <p:spPr bwMode="auto">
          <a:xfrm>
            <a:off x="381000" y="1219200"/>
            <a:ext cx="8501063" cy="4678204"/>
          </a:xfrm>
          <a:prstGeom prst="rect">
            <a:avLst/>
          </a:prstGeom>
          <a:noFill/>
          <a:ln w="9525">
            <a:noFill/>
            <a:miter lim="800000"/>
            <a:headEnd/>
            <a:tailEnd/>
          </a:ln>
        </p:spPr>
        <p:txBody>
          <a:bodyPr>
            <a:spAutoFit/>
          </a:bodyPr>
          <a:lstStyle/>
          <a:p>
            <a:pPr algn="ctr"/>
            <a:r>
              <a:rPr lang="nl-BE" sz="2800" b="1" dirty="0">
                <a:latin typeface="Times New Roman" pitchFamily="18" charset="0"/>
                <a:cs typeface="Times New Roman" pitchFamily="18" charset="0"/>
              </a:rPr>
              <a:t>Eligible costs</a:t>
            </a:r>
          </a:p>
          <a:p>
            <a:endParaRPr lang="en-US" altLang="ko-KR" sz="2800" dirty="0" smtClean="0">
              <a:latin typeface="Times New Roman" pitchFamily="18" charset="0"/>
              <a:ea typeface="Gulim" pitchFamily="34" charset="-127"/>
              <a:cs typeface="Times New Roman" pitchFamily="18" charset="0"/>
            </a:endParaRPr>
          </a:p>
          <a:p>
            <a:r>
              <a:rPr lang="sr-Latn-CS" altLang="ko-KR" sz="2800" dirty="0" smtClean="0">
                <a:latin typeface="Times New Roman" pitchFamily="18" charset="0"/>
                <a:ea typeface="Gulim" pitchFamily="34" charset="-127"/>
                <a:cs typeface="Times New Roman" pitchFamily="18" charset="0"/>
              </a:rPr>
              <a:t>Budget </a:t>
            </a:r>
            <a:r>
              <a:rPr lang="sr-Latn-CS" altLang="ko-KR" sz="2800" dirty="0">
                <a:latin typeface="Times New Roman" pitchFamily="18" charset="0"/>
                <a:ea typeface="Gulim" pitchFamily="34" charset="-127"/>
                <a:cs typeface="Times New Roman" pitchFamily="18" charset="0"/>
              </a:rPr>
              <a:t>headings</a:t>
            </a:r>
            <a:endParaRPr lang="sr-Latn-C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O</a:t>
            </a:r>
            <a:r>
              <a:rPr lang="sr-Latn-CS" sz="2800" dirty="0">
                <a:latin typeface="Times New Roman" pitchFamily="18" charset="0"/>
                <a:cs typeface="Times New Roman" pitchFamily="18" charset="0"/>
              </a:rPr>
              <a:t>ur budget</a:t>
            </a:r>
            <a:r>
              <a:rPr lang="en-US" sz="2800" dirty="0">
                <a:latin typeface="Times New Roman" pitchFamily="18" charset="0"/>
                <a:cs typeface="Times New Roman" pitchFamily="18" charset="0"/>
              </a:rPr>
              <a:t> is divided </a:t>
            </a:r>
            <a:r>
              <a:rPr lang="en-US" sz="2800" dirty="0" smtClean="0">
                <a:latin typeface="Times New Roman" pitchFamily="18" charset="0"/>
                <a:cs typeface="Times New Roman" pitchFamily="18" charset="0"/>
              </a:rPr>
              <a:t>into </a:t>
            </a:r>
            <a:r>
              <a:rPr lang="en-US" sz="2800" dirty="0">
                <a:latin typeface="Times New Roman" pitchFamily="18" charset="0"/>
                <a:cs typeface="Times New Roman" pitchFamily="18" charset="0"/>
              </a:rPr>
              <a:t>the next six categories i.e., budget lines:</a:t>
            </a:r>
            <a:endParaRPr lang="nl-BE" sz="2800" dirty="0">
              <a:latin typeface="Times New Roman" pitchFamily="18" charset="0"/>
              <a:cs typeface="Times New Roman" pitchFamily="18" charset="0"/>
            </a:endParaRPr>
          </a:p>
          <a:p>
            <a:pPr>
              <a:buFontTx/>
              <a:buChar char="•"/>
            </a:pPr>
            <a:r>
              <a:rPr lang="nl-BE" sz="2000" dirty="0">
                <a:latin typeface="Times New Roman" pitchFamily="18" charset="0"/>
                <a:cs typeface="Times New Roman" pitchFamily="18" charset="0"/>
              </a:rPr>
              <a:t> </a:t>
            </a:r>
            <a:r>
              <a:rPr lang="sr-Latn-CS" sz="2000" dirty="0">
                <a:latin typeface="Times New Roman" pitchFamily="18" charset="0"/>
                <a:cs typeface="Times New Roman" pitchFamily="18" charset="0"/>
              </a:rPr>
              <a:t> </a:t>
            </a:r>
            <a:r>
              <a:rPr lang="sr-Latn-CS" sz="2800" dirty="0">
                <a:latin typeface="Times New Roman" pitchFamily="18" charset="0"/>
                <a:cs typeface="Times New Roman" pitchFamily="18" charset="0"/>
              </a:rPr>
              <a:t>I – </a:t>
            </a:r>
            <a:r>
              <a:rPr lang="nl-BE" sz="2800" dirty="0">
                <a:latin typeface="Times New Roman" pitchFamily="18" charset="0"/>
                <a:cs typeface="Times New Roman" pitchFamily="18" charset="0"/>
              </a:rPr>
              <a:t>Staff Costs</a:t>
            </a:r>
          </a:p>
          <a:p>
            <a:pPr>
              <a:buFontTx/>
              <a:buChar char="•"/>
            </a:pPr>
            <a:r>
              <a:rPr lang="nl-BE" sz="2800" dirty="0">
                <a:latin typeface="Times New Roman" pitchFamily="18" charset="0"/>
                <a:cs typeface="Times New Roman" pitchFamily="18" charset="0"/>
              </a:rPr>
              <a:t> </a:t>
            </a:r>
            <a:r>
              <a:rPr lang="sr-Latn-CS" sz="2800" dirty="0">
                <a:latin typeface="Times New Roman" pitchFamily="18" charset="0"/>
                <a:cs typeface="Times New Roman" pitchFamily="18" charset="0"/>
              </a:rPr>
              <a:t>II</a:t>
            </a:r>
            <a:r>
              <a:rPr lang="en-US" sz="2800" dirty="0">
                <a:latin typeface="Times New Roman" pitchFamily="18" charset="0"/>
                <a:cs typeface="Times New Roman" pitchFamily="18" charset="0"/>
              </a:rPr>
              <a:t>/</a:t>
            </a:r>
            <a:r>
              <a:rPr lang="sr-Latn-CS" sz="2800" dirty="0">
                <a:latin typeface="Times New Roman" pitchFamily="18" charset="0"/>
                <a:cs typeface="Times New Roman" pitchFamily="18" charset="0"/>
              </a:rPr>
              <a:t> III – </a:t>
            </a:r>
            <a:r>
              <a:rPr lang="nl-BE" sz="2800" dirty="0">
                <a:latin typeface="Times New Roman" pitchFamily="18" charset="0"/>
                <a:cs typeface="Times New Roman" pitchFamily="18" charset="0"/>
              </a:rPr>
              <a:t>Travel</a:t>
            </a:r>
            <a:r>
              <a:rPr lang="sr-Latn-CS" sz="2800" dirty="0">
                <a:latin typeface="Times New Roman" pitchFamily="18" charset="0"/>
                <a:cs typeface="Times New Roman" pitchFamily="18" charset="0"/>
              </a:rPr>
              <a:t> costs</a:t>
            </a:r>
            <a:r>
              <a:rPr lang="en-US" sz="2800" dirty="0">
                <a:latin typeface="Times New Roman" pitchFamily="18" charset="0"/>
                <a:cs typeface="Times New Roman" pitchFamily="18" charset="0"/>
              </a:rPr>
              <a:t> and</a:t>
            </a:r>
            <a:r>
              <a:rPr lang="sr-Latn-CS" sz="2800" dirty="0">
                <a:latin typeface="Times New Roman" pitchFamily="18" charset="0"/>
                <a:cs typeface="Times New Roman" pitchFamily="18" charset="0"/>
              </a:rPr>
              <a:t> C</a:t>
            </a:r>
            <a:r>
              <a:rPr lang="nl-BE" sz="2800" dirty="0">
                <a:latin typeface="Times New Roman" pitchFamily="18" charset="0"/>
                <a:cs typeface="Times New Roman" pitchFamily="18" charset="0"/>
              </a:rPr>
              <a:t>osts of stay</a:t>
            </a:r>
          </a:p>
          <a:p>
            <a:pPr>
              <a:lnSpc>
                <a:spcPct val="80000"/>
              </a:lnSpc>
              <a:spcBef>
                <a:spcPct val="20000"/>
              </a:spcBef>
              <a:buFontTx/>
              <a:buChar char="•"/>
            </a:pPr>
            <a:r>
              <a:rPr lang="sr-Latn-CS" sz="2800" dirty="0">
                <a:latin typeface="Times New Roman" pitchFamily="18" charset="0"/>
                <a:cs typeface="Times New Roman" pitchFamily="18" charset="0"/>
              </a:rPr>
              <a:t> IV – </a:t>
            </a:r>
            <a:r>
              <a:rPr lang="nl-BE" sz="2800" dirty="0">
                <a:latin typeface="Times New Roman" pitchFamily="18" charset="0"/>
                <a:cs typeface="Times New Roman" pitchFamily="18" charset="0"/>
              </a:rPr>
              <a:t>Equipment costs</a:t>
            </a:r>
          </a:p>
          <a:p>
            <a:pPr>
              <a:lnSpc>
                <a:spcPct val="80000"/>
              </a:lnSpc>
              <a:spcBef>
                <a:spcPct val="20000"/>
              </a:spcBef>
              <a:buFontTx/>
              <a:buChar char="•"/>
            </a:pPr>
            <a:r>
              <a:rPr lang="nl-BE" sz="2800" dirty="0">
                <a:latin typeface="Times New Roman" pitchFamily="18" charset="0"/>
                <a:cs typeface="Times New Roman" pitchFamily="18" charset="0"/>
              </a:rPr>
              <a:t> </a:t>
            </a:r>
            <a:r>
              <a:rPr lang="sr-Latn-CS" sz="2800" dirty="0">
                <a:latin typeface="Times New Roman" pitchFamily="18" charset="0"/>
                <a:cs typeface="Times New Roman" pitchFamily="18" charset="0"/>
              </a:rPr>
              <a:t>V – </a:t>
            </a:r>
            <a:r>
              <a:rPr lang="nl-BE" sz="2800" dirty="0">
                <a:latin typeface="Times New Roman" pitchFamily="18" charset="0"/>
                <a:cs typeface="Times New Roman" pitchFamily="18" charset="0"/>
              </a:rPr>
              <a:t>Subcontracting</a:t>
            </a:r>
            <a:endParaRPr lang="en-US" sz="2800" dirty="0">
              <a:latin typeface="Times New Roman" pitchFamily="18" charset="0"/>
              <a:cs typeface="Times New Roman" pitchFamily="18" charset="0"/>
            </a:endParaRPr>
          </a:p>
          <a:p>
            <a:pPr>
              <a:lnSpc>
                <a:spcPct val="80000"/>
              </a:lnSpc>
              <a:spcBef>
                <a:spcPct val="20000"/>
              </a:spcBef>
              <a:buFontTx/>
              <a:buChar char="•"/>
            </a:pPr>
            <a:r>
              <a:rPr lang="en-US" sz="2800" dirty="0">
                <a:latin typeface="Times New Roman" pitchFamily="18" charset="0"/>
                <a:cs typeface="Times New Roman" pitchFamily="18" charset="0"/>
              </a:rPr>
              <a:t>VI </a:t>
            </a:r>
            <a:r>
              <a:rPr lang="sr-Latn-CS" sz="2800" dirty="0">
                <a:latin typeface="Times New Roman" pitchFamily="18" charset="0"/>
                <a:cs typeface="Times New Roman" pitchFamily="18" charset="0"/>
              </a:rPr>
              <a:t>–</a:t>
            </a:r>
            <a:r>
              <a:rPr lang="en-US" sz="2800" dirty="0">
                <a:latin typeface="Times New Roman" pitchFamily="18" charset="0"/>
                <a:cs typeface="Times New Roman" pitchFamily="18" charset="0"/>
              </a:rPr>
              <a:t> Special Mobility Strand</a:t>
            </a:r>
            <a:endParaRPr lang="nl-BE" sz="2800" dirty="0">
              <a:latin typeface="Times New Roman" pitchFamily="18" charset="0"/>
              <a:cs typeface="Times New Roman" pitchFamily="18" charset="0"/>
            </a:endParaRPr>
          </a:p>
          <a:p>
            <a:pPr>
              <a:lnSpc>
                <a:spcPct val="80000"/>
              </a:lnSpc>
              <a:spcBef>
                <a:spcPct val="20000"/>
              </a:spcBef>
              <a:buFontTx/>
              <a:buChar char="•"/>
            </a:pPr>
            <a:endParaRPr lang="nl-BE" b="1" dirty="0">
              <a:latin typeface="Calibri" pitchFamily="34" charset="0"/>
            </a:endParaRPr>
          </a:p>
        </p:txBody>
      </p:sp>
    </p:spTree>
    <p:extLst>
      <p:ext uri="{BB962C8B-B14F-4D97-AF65-F5344CB8AC3E}">
        <p14:creationId xmlns:p14="http://schemas.microsoft.com/office/powerpoint/2010/main" xmlns="" val="5182875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8</a:t>
            </a:fld>
            <a:endParaRPr lang="en-US"/>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8" name="Text Box 10"/>
          <p:cNvSpPr txBox="1">
            <a:spLocks noChangeArrowheads="1"/>
          </p:cNvSpPr>
          <p:nvPr/>
        </p:nvSpPr>
        <p:spPr bwMode="auto">
          <a:xfrm>
            <a:off x="428625" y="1143000"/>
            <a:ext cx="8429625" cy="5755422"/>
          </a:xfrm>
          <a:prstGeom prst="rect">
            <a:avLst/>
          </a:prstGeom>
          <a:noFill/>
          <a:ln w="9525">
            <a:noFill/>
            <a:miter lim="800000"/>
            <a:headEnd/>
            <a:tailEnd/>
          </a:ln>
        </p:spPr>
        <p:txBody>
          <a:bodyPr>
            <a:spAutoFit/>
          </a:bodyPr>
          <a:lstStyle/>
          <a:p>
            <a:r>
              <a:rPr lang="nl-BE" sz="2800" b="1" dirty="0">
                <a:latin typeface="Times New Roman" pitchFamily="18" charset="0"/>
                <a:cs typeface="Times New Roman" pitchFamily="18" charset="0"/>
              </a:rPr>
              <a:t>Staff Costs (</a:t>
            </a:r>
            <a:r>
              <a:rPr lang="en-US" sz="2800" b="1" dirty="0">
                <a:latin typeface="Times New Roman" pitchFamily="18" charset="0"/>
                <a:cs typeface="Times New Roman" pitchFamily="18" charset="0"/>
              </a:rPr>
              <a:t>Max 40% of the total eligible direct costs</a:t>
            </a:r>
            <a:r>
              <a:rPr lang="nl-BE" sz="2800" b="1" dirty="0">
                <a:latin typeface="Times New Roman" pitchFamily="18" charset="0"/>
                <a:cs typeface="Times New Roman" pitchFamily="18" charset="0"/>
              </a:rPr>
              <a:t>)</a:t>
            </a:r>
          </a:p>
          <a:p>
            <a:endParaRPr lang="nl-BE" sz="2400" b="1" dirty="0">
              <a:latin typeface="Times New Roman" pitchFamily="18" charset="0"/>
              <a:cs typeface="Times New Roman" pitchFamily="18" charset="0"/>
            </a:endParaRPr>
          </a:p>
          <a:p>
            <a:r>
              <a:rPr lang="sr-Latn-CS" sz="2000" b="1" u="sng" dirty="0">
                <a:solidFill>
                  <a:srgbClr val="FF0000"/>
                </a:solidFill>
                <a:latin typeface="Times New Roman" pitchFamily="18" charset="0"/>
                <a:cs typeface="Times New Roman" pitchFamily="18" charset="0"/>
              </a:rPr>
              <a:t>B</a:t>
            </a:r>
            <a:r>
              <a:rPr lang="nl-BE" sz="2000" b="1" u="sng" dirty="0">
                <a:solidFill>
                  <a:srgbClr val="FF0000"/>
                </a:solidFill>
                <a:latin typeface="Times New Roman" pitchFamily="18" charset="0"/>
                <a:cs typeface="Times New Roman" pitchFamily="18" charset="0"/>
              </a:rPr>
              <a:t>udget Line Staff  Costs has four categories: </a:t>
            </a:r>
          </a:p>
          <a:p>
            <a:endParaRPr lang="nl-BE" sz="2000" dirty="0">
              <a:solidFill>
                <a:srgbClr val="FF0000"/>
              </a:solidFill>
              <a:latin typeface="Times New Roman" pitchFamily="18" charset="0"/>
              <a:cs typeface="Times New Roman" pitchFamily="18" charset="0"/>
            </a:endParaRPr>
          </a:p>
          <a:p>
            <a:pPr>
              <a:buFont typeface="Arial" charset="0"/>
              <a:buChar char="•"/>
            </a:pPr>
            <a:r>
              <a:rPr lang="nl-BE" sz="2000" b="1" dirty="0">
                <a:latin typeface="Times New Roman" pitchFamily="18" charset="0"/>
                <a:cs typeface="Times New Roman" pitchFamily="18" charset="0"/>
              </a:rPr>
              <a:t>Manager</a:t>
            </a:r>
            <a:r>
              <a:rPr lang="nl-BE" sz="2000" dirty="0">
                <a:latin typeface="Times New Roman" pitchFamily="18" charset="0"/>
                <a:cs typeface="Times New Roman" pitchFamily="18" charset="0"/>
              </a:rPr>
              <a:t> (</a:t>
            </a:r>
            <a:r>
              <a:rPr lang="en-US" sz="2000" dirty="0">
                <a:latin typeface="Times New Roman" pitchFamily="18" charset="0"/>
                <a:cs typeface="Times New Roman" pitchFamily="18" charset="0"/>
              </a:rPr>
              <a:t>legislators, senior officials and managers</a:t>
            </a:r>
            <a:r>
              <a:rPr lang="nl-BE" sz="2000" dirty="0">
                <a:latin typeface="Times New Roman" pitchFamily="18" charset="0"/>
                <a:cs typeface="Times New Roman" pitchFamily="18" charset="0"/>
              </a:rPr>
              <a:t>)</a:t>
            </a:r>
          </a:p>
          <a:p>
            <a:pPr>
              <a:buFont typeface="Arial" charset="0"/>
              <a:buChar char="•"/>
            </a:pPr>
            <a:r>
              <a:rPr lang="nl-BE" sz="2000" b="1" dirty="0">
                <a:latin typeface="Times New Roman" pitchFamily="18" charset="0"/>
                <a:cs typeface="Times New Roman" pitchFamily="18" charset="0"/>
              </a:rPr>
              <a:t>Teacher/Trainer, Researcher </a:t>
            </a:r>
            <a:r>
              <a:rPr lang="nl-BE" sz="2000" dirty="0">
                <a:latin typeface="Times New Roman" pitchFamily="18" charset="0"/>
                <a:cs typeface="Times New Roman" pitchFamily="18" charset="0"/>
              </a:rPr>
              <a:t>(</a:t>
            </a:r>
            <a:r>
              <a:rPr lang="en-US" sz="2000" dirty="0">
                <a:latin typeface="Times New Roman" pitchFamily="18" charset="0"/>
                <a:cs typeface="Times New Roman" pitchFamily="18" charset="0"/>
              </a:rPr>
              <a:t>typically carry out academic activities related to curriculum/training </a:t>
            </a:r>
            <a:r>
              <a:rPr lang="en-US" sz="2000" dirty="0" err="1">
                <a:latin typeface="Times New Roman" pitchFamily="18" charset="0"/>
                <a:cs typeface="Times New Roman" pitchFamily="18" charset="0"/>
              </a:rPr>
              <a:t>programme</a:t>
            </a:r>
            <a:r>
              <a:rPr lang="en-US" sz="2000" dirty="0">
                <a:latin typeface="Times New Roman" pitchFamily="18" charset="0"/>
                <a:cs typeface="Times New Roman" pitchFamily="18" charset="0"/>
              </a:rPr>
              <a:t> development, development and adaptation of teaching/training  materials, preparation and teaching of courses or trainings</a:t>
            </a:r>
            <a:r>
              <a:rPr lang="nl-BE" sz="2000" dirty="0">
                <a:latin typeface="Times New Roman" pitchFamily="18" charset="0"/>
                <a:cs typeface="Times New Roman" pitchFamily="18" charset="0"/>
              </a:rPr>
              <a:t>)</a:t>
            </a:r>
          </a:p>
          <a:p>
            <a:pPr>
              <a:buFont typeface="Arial" charset="0"/>
              <a:buChar char="•"/>
            </a:pPr>
            <a:r>
              <a:rPr lang="nl-BE" sz="2000" b="1" dirty="0">
                <a:latin typeface="Times New Roman" pitchFamily="18" charset="0"/>
                <a:cs typeface="Times New Roman" pitchFamily="18" charset="0"/>
              </a:rPr>
              <a:t>Techican</a:t>
            </a:r>
            <a:r>
              <a:rPr lang="nl-BE" sz="2000" dirty="0">
                <a:latin typeface="Times New Roman" pitchFamily="18" charset="0"/>
                <a:cs typeface="Times New Roman" pitchFamily="18" charset="0"/>
              </a:rPr>
              <a:t> (</a:t>
            </a:r>
            <a:r>
              <a:rPr lang="en-US" sz="2000" dirty="0">
                <a:latin typeface="Times New Roman" pitchFamily="18" charset="0"/>
                <a:cs typeface="Times New Roman" pitchFamily="18" charset="0"/>
              </a:rPr>
              <a:t>technicians and associate professionals</a:t>
            </a:r>
            <a:r>
              <a:rPr lang="nl-BE" sz="2000" dirty="0">
                <a:latin typeface="Times New Roman" pitchFamily="18" charset="0"/>
                <a:cs typeface="Times New Roman" pitchFamily="18" charset="0"/>
              </a:rPr>
              <a:t>)</a:t>
            </a:r>
          </a:p>
          <a:p>
            <a:pPr>
              <a:buFont typeface="Arial" charset="0"/>
              <a:buChar char="•"/>
            </a:pPr>
            <a:r>
              <a:rPr lang="nl-BE" sz="2000" b="1" dirty="0">
                <a:latin typeface="Times New Roman" pitchFamily="18" charset="0"/>
                <a:cs typeface="Times New Roman" pitchFamily="18" charset="0"/>
              </a:rPr>
              <a:t>Adminastrative</a:t>
            </a:r>
            <a:r>
              <a:rPr lang="nl-BE" sz="2000" dirty="0">
                <a:latin typeface="Times New Roman" pitchFamily="18" charset="0"/>
                <a:cs typeface="Times New Roman" pitchFamily="18" charset="0"/>
              </a:rPr>
              <a:t> (</a:t>
            </a:r>
            <a:r>
              <a:rPr lang="en-US" sz="2000" dirty="0">
                <a:latin typeface="Times New Roman" pitchFamily="18" charset="0"/>
                <a:cs typeface="Times New Roman" pitchFamily="18" charset="0"/>
              </a:rPr>
              <a:t>office and customer service clerks</a:t>
            </a:r>
            <a:r>
              <a:rPr lang="nl-BE" sz="2000" dirty="0">
                <a:latin typeface="Times New Roman" pitchFamily="18" charset="0"/>
                <a:cs typeface="Times New Roman" pitchFamily="18" charset="0"/>
              </a:rPr>
              <a:t>)</a:t>
            </a:r>
            <a:endParaRPr lang="sr-Latn-CS" sz="2000" dirty="0">
              <a:latin typeface="Times New Roman" pitchFamily="18" charset="0"/>
              <a:cs typeface="Times New Roman" pitchFamily="18" charset="0"/>
            </a:endParaRPr>
          </a:p>
          <a:p>
            <a:pPr>
              <a:buFont typeface="Arial" charset="0"/>
              <a:buChar char="•"/>
            </a:pPr>
            <a:endParaRPr lang="sr-Latn-CS" sz="2000" dirty="0">
              <a:latin typeface="Times New Roman" pitchFamily="18" charset="0"/>
              <a:cs typeface="Times New Roman" pitchFamily="18" charset="0"/>
            </a:endParaRPr>
          </a:p>
          <a:p>
            <a:r>
              <a:rPr lang="nl-BE" sz="2000" dirty="0">
                <a:latin typeface="Times New Roman" pitchFamily="18" charset="0"/>
                <a:cs typeface="Times New Roman" pitchFamily="18" charset="0"/>
              </a:rPr>
              <a:t>You can find all the details in </a:t>
            </a:r>
            <a:r>
              <a:rPr lang="nl-BE" sz="2000" dirty="0" smtClean="0">
                <a:latin typeface="Times New Roman" pitchFamily="18" charset="0"/>
                <a:cs typeface="Times New Roman" pitchFamily="18" charset="0"/>
              </a:rPr>
              <a:t>Programme Guide (</a:t>
            </a:r>
            <a:r>
              <a:rPr lang="nl-BE" sz="2000" b="1" dirty="0" smtClean="0">
                <a:latin typeface="Times New Roman" pitchFamily="18" charset="0"/>
                <a:cs typeface="Times New Roman" pitchFamily="18" charset="0"/>
              </a:rPr>
              <a:t>https://ec.europa.eu/programmes/erasmus-plus/resources_en</a:t>
            </a:r>
            <a:r>
              <a:rPr lang="nl-BE"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a:p>
            <a:endParaRPr lang="nl-BE" sz="2000" dirty="0">
              <a:latin typeface="Times New Roman" pitchFamily="18" charset="0"/>
              <a:cs typeface="Times New Roman" pitchFamily="18" charset="0"/>
            </a:endParaRPr>
          </a:p>
          <a:p>
            <a:r>
              <a:rPr lang="nl-BE" sz="2000" dirty="0">
                <a:latin typeface="Times New Roman" pitchFamily="18" charset="0"/>
                <a:cs typeface="Times New Roman" pitchFamily="18" charset="0"/>
              </a:rPr>
              <a:t>(ERASMUS+ Programme Guide; Guidelines for administrative &amp; finantial management and reporting)</a:t>
            </a:r>
          </a:p>
          <a:p>
            <a:endParaRPr lang="sr-Latn-CS" dirty="0">
              <a:latin typeface="Times New Roman" pitchFamily="18" charset="0"/>
              <a:cs typeface="Times New Roman" pitchFamily="18" charset="0"/>
            </a:endParaRPr>
          </a:p>
          <a:p>
            <a:pPr>
              <a:buFont typeface="Arial" charset="0"/>
              <a:buChar char="•"/>
            </a:pPr>
            <a:endParaRPr lang="nl-BE" dirty="0">
              <a:latin typeface="Times New Roman" pitchFamily="18" charset="0"/>
              <a:cs typeface="Times New Roman" pitchFamily="18" charset="0"/>
            </a:endParaRPr>
          </a:p>
        </p:txBody>
      </p:sp>
    </p:spTree>
    <p:extLst>
      <p:ext uri="{BB962C8B-B14F-4D97-AF65-F5344CB8AC3E}">
        <p14:creationId xmlns:p14="http://schemas.microsoft.com/office/powerpoint/2010/main" xmlns="" val="5182875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9</a:t>
            </a:fld>
            <a:endParaRPr lang="en-US"/>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8" name="Text Box 10"/>
          <p:cNvSpPr txBox="1">
            <a:spLocks noChangeArrowheads="1"/>
          </p:cNvSpPr>
          <p:nvPr/>
        </p:nvSpPr>
        <p:spPr bwMode="auto">
          <a:xfrm>
            <a:off x="152400" y="1066800"/>
            <a:ext cx="8858250" cy="5355312"/>
          </a:xfrm>
          <a:prstGeom prst="rect">
            <a:avLst/>
          </a:prstGeom>
          <a:noFill/>
          <a:ln w="9525">
            <a:noFill/>
            <a:miter lim="800000"/>
            <a:headEnd/>
            <a:tailEnd/>
          </a:ln>
        </p:spPr>
        <p:txBody>
          <a:bodyPr>
            <a:spAutoFit/>
          </a:bodyPr>
          <a:lstStyle/>
          <a:p>
            <a:r>
              <a:rPr lang="nl-BE" sz="2800" b="1" dirty="0">
                <a:latin typeface="Times New Roman" pitchFamily="18" charset="0"/>
                <a:cs typeface="Times New Roman" pitchFamily="18" charset="0"/>
              </a:rPr>
              <a:t>Staff  Costs - </a:t>
            </a:r>
            <a:r>
              <a:rPr lang="nl-BE" sz="2800" b="1" dirty="0" smtClean="0">
                <a:latin typeface="Times New Roman" pitchFamily="18" charset="0"/>
                <a:cs typeface="Times New Roman" pitchFamily="18" charset="0"/>
              </a:rPr>
              <a:t>Financial </a:t>
            </a:r>
            <a:r>
              <a:rPr lang="nl-BE" sz="2800" b="1" dirty="0">
                <a:latin typeface="Times New Roman" pitchFamily="18" charset="0"/>
                <a:cs typeface="Times New Roman" pitchFamily="18" charset="0"/>
              </a:rPr>
              <a:t>evaluation - Supporting documents</a:t>
            </a:r>
          </a:p>
          <a:p>
            <a:pPr algn="just">
              <a:spcBef>
                <a:spcPct val="20000"/>
              </a:spcBef>
              <a:buClr>
                <a:srgbClr val="FFFFFF"/>
              </a:buClr>
            </a:pPr>
            <a:r>
              <a:rPr lang="en-GB" sz="2000" b="1" u="sng" dirty="0" smtClean="0">
                <a:latin typeface="Times New Roman" pitchFamily="18" charset="0"/>
                <a:cs typeface="Times New Roman" pitchFamily="18" charset="0"/>
              </a:rPr>
              <a:t>To </a:t>
            </a:r>
            <a:r>
              <a:rPr lang="en-GB" sz="2000" b="1" u="sng" dirty="0">
                <a:latin typeface="Times New Roman" pitchFamily="18" charset="0"/>
                <a:cs typeface="Times New Roman" pitchFamily="18" charset="0"/>
              </a:rPr>
              <a:t>keep with project accounts (requested in case of financial check):</a:t>
            </a:r>
            <a:endParaRPr lang="sr-Latn-CS" sz="2000" b="1" u="sng" dirty="0">
              <a:latin typeface="Times New Roman" pitchFamily="18" charset="0"/>
              <a:cs typeface="Times New Roman" pitchFamily="18" charset="0"/>
            </a:endParaRPr>
          </a:p>
          <a:p>
            <a:pPr marL="742950" lvl="1" indent="-285750">
              <a:spcBef>
                <a:spcPct val="20000"/>
              </a:spcBef>
              <a:buClr>
                <a:srgbClr val="009FBA"/>
              </a:buClr>
              <a:buFontTx/>
              <a:buChar char="•"/>
            </a:pPr>
            <a:r>
              <a:rPr lang="en-GB" sz="2000" b="1" u="sng" dirty="0">
                <a:latin typeface="Times New Roman" pitchFamily="18" charset="0"/>
                <a:cs typeface="Times New Roman" pitchFamily="18" charset="0"/>
              </a:rPr>
              <a:t>STAFF CONVENTION</a:t>
            </a:r>
            <a:r>
              <a:rPr lang="en-GB" sz="2000" b="1" dirty="0">
                <a:latin typeface="Times New Roman" pitchFamily="18" charset="0"/>
                <a:cs typeface="Times New Roman" pitchFamily="18" charset="0"/>
              </a:rPr>
              <a:t> </a:t>
            </a:r>
            <a:r>
              <a:rPr lang="sr-Latn-CS" sz="2000" b="1" dirty="0">
                <a:latin typeface="Times New Roman" pitchFamily="18" charset="0"/>
                <a:cs typeface="Times New Roman" pitchFamily="18" charset="0"/>
              </a:rPr>
              <a:t>(</a:t>
            </a:r>
            <a:r>
              <a:rPr lang="sr-Latn-CS" sz="2000" b="1" u="sng" dirty="0">
                <a:latin typeface="Times New Roman" pitchFamily="18" charset="0"/>
                <a:cs typeface="Times New Roman" pitchFamily="18" charset="0"/>
              </a:rPr>
              <a:t>AN</a:t>
            </a:r>
            <a:r>
              <a:rPr lang="en-US" sz="2000" b="1" u="sng" dirty="0">
                <a:latin typeface="Times New Roman" pitchFamily="18" charset="0"/>
                <a:cs typeface="Times New Roman" pitchFamily="18" charset="0"/>
              </a:rPr>
              <a:t>N</a:t>
            </a:r>
            <a:r>
              <a:rPr lang="sr-Latn-CS" sz="2000" b="1" u="sng" dirty="0">
                <a:latin typeface="Times New Roman" pitchFamily="18" charset="0"/>
                <a:cs typeface="Times New Roman" pitchFamily="18" charset="0"/>
              </a:rPr>
              <a:t>EX </a:t>
            </a:r>
            <a:r>
              <a:rPr lang="en-US" sz="2000" b="1" u="sng" dirty="0">
                <a:latin typeface="Times New Roman" pitchFamily="18" charset="0"/>
                <a:cs typeface="Times New Roman" pitchFamily="18" charset="0"/>
              </a:rPr>
              <a:t>I</a:t>
            </a:r>
            <a:r>
              <a:rPr lang="sr-Latn-CS" sz="2000" b="1" u="sng" dirty="0">
                <a:latin typeface="Times New Roman" pitchFamily="18" charset="0"/>
                <a:cs typeface="Times New Roman" pitchFamily="18" charset="0"/>
              </a:rPr>
              <a:t>I</a:t>
            </a:r>
            <a:r>
              <a:rPr lang="sr-Latn-CS" sz="2000" b="1" dirty="0">
                <a:latin typeface="Times New Roman" pitchFamily="18" charset="0"/>
                <a:cs typeface="Times New Roman" pitchFamily="18" charset="0"/>
              </a:rPr>
              <a:t>) </a:t>
            </a:r>
            <a:r>
              <a:rPr lang="en-GB" sz="2000" b="1" dirty="0">
                <a:latin typeface="Times New Roman" pitchFamily="18" charset="0"/>
                <a:cs typeface="Times New Roman" pitchFamily="18" charset="0"/>
              </a:rPr>
              <a:t>for each person employed </a:t>
            </a:r>
            <a:r>
              <a:rPr lang="en-GB" sz="2000" b="1" u="sng" dirty="0">
                <a:solidFill>
                  <a:srgbClr val="FF0000"/>
                </a:solidFill>
                <a:latin typeface="Times New Roman" pitchFamily="18" charset="0"/>
                <a:cs typeface="Times New Roman" pitchFamily="18" charset="0"/>
              </a:rPr>
              <a:t>ORIGINAL</a:t>
            </a:r>
          </a:p>
          <a:p>
            <a:pPr marL="742950" lvl="1" indent="-285750">
              <a:spcBef>
                <a:spcPct val="20000"/>
              </a:spcBef>
              <a:buClr>
                <a:srgbClr val="009FBA"/>
              </a:buClr>
              <a:buFontTx/>
              <a:buChar char="•"/>
            </a:pPr>
            <a:r>
              <a:rPr lang="en-GB" sz="2000" b="1" u="sng" dirty="0">
                <a:latin typeface="Times New Roman" pitchFamily="18" charset="0"/>
                <a:cs typeface="Times New Roman" pitchFamily="18" charset="0"/>
              </a:rPr>
              <a:t>TIME-SHEETS</a:t>
            </a:r>
            <a:r>
              <a:rPr lang="en-GB" sz="2000" b="1" dirty="0">
                <a:latin typeface="Times New Roman" pitchFamily="18" charset="0"/>
                <a:cs typeface="Times New Roman" pitchFamily="18" charset="0"/>
              </a:rPr>
              <a:t> (</a:t>
            </a:r>
            <a:r>
              <a:rPr lang="en-GB" sz="2000" b="1" u="sng" dirty="0">
                <a:latin typeface="Times New Roman" pitchFamily="18" charset="0"/>
                <a:cs typeface="Times New Roman" pitchFamily="18" charset="0"/>
              </a:rPr>
              <a:t>attached to each staff convention</a:t>
            </a:r>
            <a:r>
              <a:rPr lang="en-GB" sz="2000" b="1" dirty="0">
                <a:latin typeface="Times New Roman" pitchFamily="18" charset="0"/>
                <a:cs typeface="Times New Roman" pitchFamily="18" charset="0"/>
              </a:rPr>
              <a:t>), indicating number of days worked for corresponding month/year, description of tasks , outputs produced and related work package </a:t>
            </a:r>
            <a:r>
              <a:rPr lang="en-GB" sz="2000" b="1" u="sng" dirty="0">
                <a:solidFill>
                  <a:srgbClr val="FF0000"/>
                </a:solidFill>
                <a:latin typeface="Times New Roman" pitchFamily="18" charset="0"/>
                <a:cs typeface="Times New Roman" pitchFamily="18" charset="0"/>
              </a:rPr>
              <a:t>ORIGINAL</a:t>
            </a:r>
            <a:endParaRPr lang="en-GB" sz="2000" b="1" dirty="0">
              <a:latin typeface="Times New Roman" pitchFamily="18" charset="0"/>
              <a:cs typeface="Times New Roman" pitchFamily="18" charset="0"/>
            </a:endParaRPr>
          </a:p>
          <a:p>
            <a:pPr marL="742950" lvl="1" indent="-285750">
              <a:spcBef>
                <a:spcPct val="20000"/>
              </a:spcBef>
              <a:buClr>
                <a:srgbClr val="009FBA"/>
              </a:buClr>
              <a:buFontTx/>
              <a:buChar char="•"/>
            </a:pPr>
            <a:r>
              <a:rPr lang="en-GB" sz="2000" b="1" u="sng" dirty="0">
                <a:latin typeface="Times New Roman" pitchFamily="18" charset="0"/>
                <a:cs typeface="Times New Roman" pitchFamily="18" charset="0"/>
              </a:rPr>
              <a:t>ANY EVIDENCE</a:t>
            </a:r>
            <a:r>
              <a:rPr lang="en-GB" sz="2000" b="1" dirty="0">
                <a:latin typeface="Times New Roman" pitchFamily="18" charset="0"/>
                <a:cs typeface="Times New Roman" pitchFamily="18" charset="0"/>
              </a:rPr>
              <a:t> allowing to verify that declared workloads correspond to actual activities/outputs (e.g. attendance lists for lectures given, tangible outputs / products, salary slips, etc.) </a:t>
            </a:r>
            <a:r>
              <a:rPr lang="en-GB" sz="2000" b="1" u="sng" dirty="0">
                <a:solidFill>
                  <a:srgbClr val="FF0000"/>
                </a:solidFill>
                <a:latin typeface="Times New Roman" pitchFamily="18" charset="0"/>
                <a:cs typeface="Times New Roman" pitchFamily="18" charset="0"/>
              </a:rPr>
              <a:t>Certified copy</a:t>
            </a:r>
            <a:endParaRPr lang="en-GB" sz="2000" b="1" dirty="0">
              <a:latin typeface="Times New Roman" pitchFamily="18" charset="0"/>
              <a:cs typeface="Times New Roman" pitchFamily="18" charset="0"/>
            </a:endParaRPr>
          </a:p>
          <a:p>
            <a:pPr marL="742950" lvl="1" indent="-285750">
              <a:spcBef>
                <a:spcPct val="20000"/>
              </a:spcBef>
              <a:buClr>
                <a:srgbClr val="009FBA"/>
              </a:buClr>
              <a:buFontTx/>
              <a:buChar char="•"/>
            </a:pPr>
            <a:r>
              <a:rPr lang="en-GB" sz="2000" b="1" u="sng" dirty="0">
                <a:latin typeface="Times New Roman" pitchFamily="18" charset="0"/>
                <a:cs typeface="Times New Roman" pitchFamily="18" charset="0"/>
              </a:rPr>
              <a:t>EMPLOYMENT CONTRACT </a:t>
            </a:r>
            <a:r>
              <a:rPr lang="en-GB" sz="2000" b="1" u="sng" dirty="0">
                <a:solidFill>
                  <a:srgbClr val="FF0000"/>
                </a:solidFill>
                <a:latin typeface="Times New Roman" pitchFamily="18" charset="0"/>
                <a:cs typeface="Times New Roman" pitchFamily="18" charset="0"/>
              </a:rPr>
              <a:t>Certified copy</a:t>
            </a:r>
            <a:endParaRPr lang="sr-Latn-CS" sz="2000" b="1" u="sng" dirty="0">
              <a:latin typeface="Times New Roman" pitchFamily="18" charset="0"/>
              <a:cs typeface="Times New Roman" pitchFamily="18" charset="0"/>
            </a:endParaRPr>
          </a:p>
          <a:p>
            <a:pPr marL="742950" lvl="1" indent="-285750">
              <a:spcBef>
                <a:spcPct val="20000"/>
              </a:spcBef>
              <a:buClr>
                <a:srgbClr val="009FBA"/>
              </a:buClr>
              <a:buFontTx/>
              <a:buChar char="•"/>
            </a:pPr>
            <a:r>
              <a:rPr lang="en-US" sz="2000" b="1" u="sng" dirty="0">
                <a:latin typeface="Times New Roman" pitchFamily="18" charset="0"/>
                <a:cs typeface="Times New Roman" pitchFamily="18" charset="0"/>
              </a:rPr>
              <a:t>PROOF OF PAYMENT</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(net + taxes) </a:t>
            </a:r>
            <a:r>
              <a:rPr lang="en-GB" sz="2000" b="1" u="sng" dirty="0">
                <a:solidFill>
                  <a:srgbClr val="FF0000"/>
                </a:solidFill>
                <a:latin typeface="Times New Roman" pitchFamily="18" charset="0"/>
                <a:cs typeface="Times New Roman" pitchFamily="18" charset="0"/>
              </a:rPr>
              <a:t>Certified copy</a:t>
            </a:r>
            <a:endParaRPr lang="sr-Latn-CS" sz="2000" dirty="0">
              <a:latin typeface="Times New Roman" pitchFamily="18" charset="0"/>
              <a:cs typeface="Times New Roman" pitchFamily="18" charset="0"/>
            </a:endParaRPr>
          </a:p>
          <a:p>
            <a:pPr marL="742950" lvl="1" indent="-285750">
              <a:spcBef>
                <a:spcPct val="20000"/>
              </a:spcBef>
              <a:buClr>
                <a:srgbClr val="009FBA"/>
              </a:buClr>
              <a:buFontTx/>
              <a:buChar char="•"/>
            </a:pPr>
            <a:r>
              <a:rPr lang="en-US" sz="2000" b="1" u="sng" dirty="0">
                <a:latin typeface="Times New Roman" pitchFamily="18" charset="0"/>
                <a:cs typeface="Times New Roman" pitchFamily="18" charset="0"/>
              </a:rPr>
              <a:t>TAX STATEMENT </a:t>
            </a:r>
            <a:r>
              <a:rPr lang="en-US" sz="2000" dirty="0">
                <a:latin typeface="Times New Roman" pitchFamily="18" charset="0"/>
                <a:cs typeface="Times New Roman" pitchFamily="18" charset="0"/>
              </a:rPr>
              <a:t>(if applicable by national law) </a:t>
            </a:r>
            <a:r>
              <a:rPr lang="en-GB" sz="2000" b="1" u="sng" dirty="0">
                <a:solidFill>
                  <a:srgbClr val="FF0000"/>
                </a:solidFill>
                <a:latin typeface="Times New Roman" pitchFamily="18" charset="0"/>
                <a:cs typeface="Times New Roman" pitchFamily="18" charset="0"/>
              </a:rPr>
              <a:t>Certified copy</a:t>
            </a:r>
            <a:endParaRPr lang="en-US" sz="2000" dirty="0">
              <a:latin typeface="Times New Roman" pitchFamily="18" charset="0"/>
              <a:cs typeface="Times New Roman" pitchFamily="18" charset="0"/>
            </a:endParaRPr>
          </a:p>
          <a:p>
            <a:endParaRPr lang="nl-BE" dirty="0">
              <a:latin typeface="Times New Roman" pitchFamily="18" charset="0"/>
              <a:cs typeface="Times New Roman" pitchFamily="18" charset="0"/>
            </a:endParaRPr>
          </a:p>
        </p:txBody>
      </p:sp>
    </p:spTree>
    <p:extLst>
      <p:ext uri="{BB962C8B-B14F-4D97-AF65-F5344CB8AC3E}">
        <p14:creationId xmlns:p14="http://schemas.microsoft.com/office/powerpoint/2010/main" xmlns="" val="5182875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129</TotalTime>
  <Words>2389</Words>
  <Application>Microsoft Office PowerPoint</Application>
  <PresentationFormat>On-screen Show (4:3)</PresentationFormat>
  <Paragraphs>344</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Development of master curricula for natural disasters risk management in Western Balkan countries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Ineligible costs</vt:lpstr>
      <vt:lpstr>Slide 21</vt:lpstr>
      <vt:lpstr>Slide 22</vt:lpstr>
      <vt:lpstr>Slide 23</vt:lpstr>
      <vt:lpstr>Slide 24</vt:lpstr>
      <vt:lpstr>Slide 25</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of Internationalisation in B&amp;H Higher Education</dc:title>
  <dc:creator>user</dc:creator>
  <cp:lastModifiedBy>Milan</cp:lastModifiedBy>
  <cp:revision>23</cp:revision>
  <dcterms:created xsi:type="dcterms:W3CDTF">2006-08-16T00:00:00Z</dcterms:created>
  <dcterms:modified xsi:type="dcterms:W3CDTF">2016-12-14T23:49:41Z</dcterms:modified>
</cp:coreProperties>
</file>